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282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PLEADO\Documents\Resumen%20SENASA%20%20JUNI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PLEADO\Documents\Resumen%20SENASA%20%20JUNI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PLEADO\Documents\Resumen%20SENASA%20%20JUNI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PLEADO\Documents\Resumen%20SENASA%20%20JUN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MPLEADO\Documents\Resumen%20SENASA%20%20JUN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HN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-7.4008403935927111E-3"/>
                  <c:y val="6.9164428353276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'Import  MES'!$E$14:$H$14</c:f>
              <c:strCache>
                <c:ptCount val="4"/>
                <c:pt idx="0">
                  <c:v>Marzo </c:v>
                </c:pt>
                <c:pt idx="1">
                  <c:v>Abril </c:v>
                </c:pt>
                <c:pt idx="2">
                  <c:v>Mayo </c:v>
                </c:pt>
                <c:pt idx="3">
                  <c:v>Junio</c:v>
                </c:pt>
              </c:strCache>
            </c:strRef>
          </c:cat>
          <c:val>
            <c:numRef>
              <c:f>'Import  MES'!$E$23:$H$23</c:f>
              <c:numCache>
                <c:formatCode>#,##0.00</c:formatCode>
                <c:ptCount val="4"/>
                <c:pt idx="0">
                  <c:v>356066626.83000004</c:v>
                </c:pt>
                <c:pt idx="1">
                  <c:v>196691081.13999999</c:v>
                </c:pt>
                <c:pt idx="2">
                  <c:v>228919538.20849997</c:v>
                </c:pt>
                <c:pt idx="3">
                  <c:v>256617060.98999995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2503552"/>
        <c:axId val="158322624"/>
      </c:barChart>
      <c:catAx>
        <c:axId val="25250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HN"/>
          </a:p>
        </c:txPr>
        <c:crossAx val="158322624"/>
        <c:crosses val="autoZero"/>
        <c:auto val="1"/>
        <c:lblAlgn val="ctr"/>
        <c:lblOffset val="100"/>
        <c:noMultiLvlLbl val="0"/>
      </c:catAx>
      <c:valAx>
        <c:axId val="1583226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52503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H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'Import  MES'!$E$42:$H$42</c:f>
              <c:strCache>
                <c:ptCount val="4"/>
                <c:pt idx="0">
                  <c:v>MARZO</c:v>
                </c:pt>
                <c:pt idx="1">
                  <c:v>ABRIL</c:v>
                </c:pt>
                <c:pt idx="2">
                  <c:v>MAYO</c:v>
                </c:pt>
                <c:pt idx="3">
                  <c:v>JUNIO</c:v>
                </c:pt>
              </c:strCache>
            </c:strRef>
          </c:cat>
          <c:val>
            <c:numRef>
              <c:f>'Import  MES'!$E$50:$H$50</c:f>
              <c:numCache>
                <c:formatCode>#,##0.00</c:formatCode>
                <c:ptCount val="4"/>
                <c:pt idx="0">
                  <c:v>3573</c:v>
                </c:pt>
                <c:pt idx="1">
                  <c:v>2727</c:v>
                </c:pt>
                <c:pt idx="2">
                  <c:v>2641</c:v>
                </c:pt>
                <c:pt idx="3">
                  <c:v>2933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168960"/>
        <c:axId val="157650304"/>
      </c:barChart>
      <c:catAx>
        <c:axId val="128168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57650304"/>
        <c:crosses val="autoZero"/>
        <c:auto val="1"/>
        <c:lblAlgn val="ctr"/>
        <c:lblOffset val="100"/>
        <c:noMultiLvlLbl val="0"/>
      </c:catAx>
      <c:valAx>
        <c:axId val="1576503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816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HN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3833688148764253E-2"/>
                  <c:y val="-5.9786200779951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711300346007601E-2"/>
                  <c:y val="-3.5871720467970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122387802756767E-2"/>
                  <c:y val="-2.3914480311980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5334752595058175E-3"/>
                  <c:y val="-2.9893100389975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'Export Mes '!$F$9:$I$9</c:f>
              <c:strCache>
                <c:ptCount val="4"/>
                <c:pt idx="0">
                  <c:v>Marzo </c:v>
                </c:pt>
                <c:pt idx="1">
                  <c:v>Abril </c:v>
                </c:pt>
                <c:pt idx="2">
                  <c:v>Mayo </c:v>
                </c:pt>
                <c:pt idx="3">
                  <c:v>Junio</c:v>
                </c:pt>
              </c:strCache>
            </c:strRef>
          </c:cat>
          <c:val>
            <c:numRef>
              <c:f>'Export Mes '!$F$12:$I$12</c:f>
              <c:numCache>
                <c:formatCode>#,##0.00</c:formatCode>
                <c:ptCount val="4"/>
                <c:pt idx="0">
                  <c:v>267504638.15000001</c:v>
                </c:pt>
                <c:pt idx="1">
                  <c:v>240712882.03999999</c:v>
                </c:pt>
                <c:pt idx="2">
                  <c:v>199074703.74999991</c:v>
                </c:pt>
                <c:pt idx="3">
                  <c:v>194737842.84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77152"/>
        <c:axId val="46273600"/>
      </c:barChart>
      <c:catAx>
        <c:axId val="12977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HN"/>
          </a:p>
        </c:txPr>
        <c:crossAx val="46273600"/>
        <c:crosses val="autoZero"/>
        <c:auto val="1"/>
        <c:lblAlgn val="ctr"/>
        <c:lblOffset val="100"/>
        <c:noMultiLvlLbl val="0"/>
      </c:catAx>
      <c:valAx>
        <c:axId val="462736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2977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H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7.6682301000371936E-3"/>
                  <c:y val="2.93948820501425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087632775102283E-2"/>
                  <c:y val="-5.87897641002851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'Export Mes '!$F$24:$I$24</c:f>
              <c:strCache>
                <c:ptCount val="4"/>
                <c:pt idx="0">
                  <c:v>Marzo </c:v>
                </c:pt>
                <c:pt idx="1">
                  <c:v>Abril </c:v>
                </c:pt>
                <c:pt idx="2">
                  <c:v>Mayo</c:v>
                </c:pt>
                <c:pt idx="3">
                  <c:v>Junio </c:v>
                </c:pt>
              </c:strCache>
            </c:strRef>
          </c:cat>
          <c:val>
            <c:numRef>
              <c:f>'Export Mes '!$F$27:$I$27</c:f>
              <c:numCache>
                <c:formatCode>#,##0.00</c:formatCode>
                <c:ptCount val="4"/>
                <c:pt idx="0">
                  <c:v>6385</c:v>
                </c:pt>
                <c:pt idx="1">
                  <c:v>4661</c:v>
                </c:pt>
                <c:pt idx="2">
                  <c:v>4424</c:v>
                </c:pt>
                <c:pt idx="3" formatCode="0.00">
                  <c:v>4177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954944"/>
        <c:axId val="46269568"/>
      </c:barChart>
      <c:catAx>
        <c:axId val="175954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HN"/>
          </a:p>
        </c:txPr>
        <c:crossAx val="46269568"/>
        <c:crosses val="autoZero"/>
        <c:auto val="1"/>
        <c:lblAlgn val="ctr"/>
        <c:lblOffset val="100"/>
        <c:noMultiLvlLbl val="0"/>
      </c:catAx>
      <c:valAx>
        <c:axId val="462695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75954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HN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1.5055915196414511E-2"/>
                  <c:y val="-1.924028643282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262675420888232E-2"/>
                  <c:y val="-2.2447000838290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'Notificaciones Mes'!$E$3:$H$3</c:f>
              <c:strCache>
                <c:ptCount val="4"/>
                <c:pt idx="0">
                  <c:v>MARZO</c:v>
                </c:pt>
                <c:pt idx="1">
                  <c:v>ABRIL </c:v>
                </c:pt>
                <c:pt idx="2">
                  <c:v>MAYO </c:v>
                </c:pt>
                <c:pt idx="3">
                  <c:v>JUNIO</c:v>
                </c:pt>
              </c:strCache>
            </c:strRef>
          </c:cat>
          <c:val>
            <c:numRef>
              <c:f>'Notificaciones Mes'!$E$6:$H$6</c:f>
              <c:numCache>
                <c:formatCode>General</c:formatCode>
                <c:ptCount val="4"/>
                <c:pt idx="0">
                  <c:v>1539</c:v>
                </c:pt>
                <c:pt idx="1">
                  <c:v>1321</c:v>
                </c:pt>
                <c:pt idx="2">
                  <c:v>1625</c:v>
                </c:pt>
                <c:pt idx="3">
                  <c:v>1867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314688"/>
        <c:axId val="145388608"/>
      </c:barChart>
      <c:catAx>
        <c:axId val="123314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45388608"/>
        <c:crosses val="autoZero"/>
        <c:auto val="1"/>
        <c:lblAlgn val="ctr"/>
        <c:lblOffset val="100"/>
        <c:noMultiLvlLbl val="0"/>
      </c:catAx>
      <c:valAx>
        <c:axId val="14538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314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7935A-ECD3-49EB-8B0F-FD9FD07EAB33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HN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0E4C-CC8A-49A8-BF4E-890CEB4ED068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281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706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1840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2176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80393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6775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7117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14738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01235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17751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098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763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HN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HN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BABA-A89A-4CB0-9EA5-BBA9F041A78D}" type="datetimeFigureOut">
              <a:rPr lang="es-HN" smtClean="0"/>
              <a:t>5/7/2020</a:t>
            </a:fld>
            <a:endParaRPr lang="es-HN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BA26-4CAF-4603-B0AB-34DFB94CF983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4066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Kilogramos </a:t>
            </a:r>
            <a:r>
              <a:rPr lang="es-HN" dirty="0" smtClean="0"/>
              <a:t>Aprobados </a:t>
            </a:r>
            <a:r>
              <a:rPr lang="es-HN" dirty="0" smtClean="0"/>
              <a:t>de Marzo a Junio </a:t>
            </a:r>
            <a:r>
              <a:rPr lang="es-HN" b="1" dirty="0" smtClean="0"/>
              <a:t>(Importaciones</a:t>
            </a:r>
            <a:r>
              <a:rPr lang="es-HN" b="1" dirty="0" smtClean="0"/>
              <a:t>)</a:t>
            </a:r>
            <a:endParaRPr lang="es-HN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5916"/>
              </p:ext>
            </p:extLst>
          </p:nvPr>
        </p:nvGraphicFramePr>
        <p:xfrm>
          <a:off x="323528" y="1196752"/>
          <a:ext cx="8424936" cy="16973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731"/>
                <a:gridCol w="2314581"/>
                <a:gridCol w="1008112"/>
                <a:gridCol w="1080120"/>
                <a:gridCol w="1008112"/>
                <a:gridCol w="936104"/>
                <a:gridCol w="1584176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N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Tipo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Marzo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Abril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Mayo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Junio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TOTAL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Plaguicidas y Fertilizantes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u="none" strike="noStrike" dirty="0">
                          <a:effectLst/>
                        </a:rPr>
                        <a:t>74,784,774.65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26,956,276.23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18,106,520.89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102,702,449.26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1,038,294,307.17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Animales Vivos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246,077.22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60,372.55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95,869.89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84,545.21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3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Semillas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804,416.54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468,555.59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486,461.20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485,831.49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4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Productos y Sub productos Procesados de Origen Animal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9,920,802.75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8,291,494.33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8,187,772.49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9,920,653.11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5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Productos Veterinarios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7,649,567.27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5,929,123.24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14,008,019.05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16,277,154.68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Productos y Sub productos Vegetales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262,660,988.40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154,985,259.20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188,034,894.69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127,146,427.24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TOTAL KG IMPORTADOS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356,066,626.83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196,691,081.14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228,919,538.21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256,617,060.99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143646"/>
              </p:ext>
            </p:extLst>
          </p:nvPr>
        </p:nvGraphicFramePr>
        <p:xfrm>
          <a:off x="1691680" y="2996952"/>
          <a:ext cx="51480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7 Conector recto de flecha"/>
          <p:cNvCxnSpPr/>
          <p:nvPr/>
        </p:nvCxnSpPr>
        <p:spPr>
          <a:xfrm flipV="1">
            <a:off x="3923928" y="4005064"/>
            <a:ext cx="2232248" cy="432048"/>
          </a:xfrm>
          <a:prstGeom prst="straightConnector1">
            <a:avLst/>
          </a:prstGeom>
          <a:ln w="127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Permisos </a:t>
            </a:r>
            <a:r>
              <a:rPr lang="es-HN" dirty="0" smtClean="0"/>
              <a:t>Aprobados </a:t>
            </a:r>
            <a:r>
              <a:rPr lang="es-HN" dirty="0" smtClean="0"/>
              <a:t>de Marzo a Junio </a:t>
            </a:r>
            <a:r>
              <a:rPr lang="es-HN" b="1" dirty="0" smtClean="0"/>
              <a:t>(Importaciones</a:t>
            </a:r>
            <a:r>
              <a:rPr lang="es-HN" b="1" dirty="0" smtClean="0"/>
              <a:t>)</a:t>
            </a:r>
            <a:endParaRPr lang="es-HN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78525"/>
              </p:ext>
            </p:extLst>
          </p:nvPr>
        </p:nvGraphicFramePr>
        <p:xfrm>
          <a:off x="539552" y="1196752"/>
          <a:ext cx="7632701" cy="1733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303"/>
                <a:gridCol w="2309479"/>
                <a:gridCol w="913640"/>
                <a:gridCol w="913640"/>
                <a:gridCol w="1116671"/>
                <a:gridCol w="913640"/>
                <a:gridCol w="101832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N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Tipo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Marzo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Abril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MAYO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JUNIO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TOTAL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Plaguicidas y Fertilizantes 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567.00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547.00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545.00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658.00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11,874.00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Animales Vivos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64.00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35.00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33.00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28.00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3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Semillas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85.00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83.00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98.00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101.00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4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Productos y Sub productos Procesados de Origen Animal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1307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999.00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953.00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1,071.00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5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Productos Veterinarios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442.00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355.00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328.00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355.00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Productos y Sub productos Vegetales 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1,108.00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708.00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684.00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720.00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TOTALES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3,573.00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2,727.00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2,641.00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2,933.00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711027"/>
              </p:ext>
            </p:extLst>
          </p:nvPr>
        </p:nvGraphicFramePr>
        <p:xfrm>
          <a:off x="1835696" y="3140968"/>
          <a:ext cx="5328592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8 Conector recto de flecha"/>
          <p:cNvCxnSpPr/>
          <p:nvPr/>
        </p:nvCxnSpPr>
        <p:spPr>
          <a:xfrm flipV="1">
            <a:off x="4283968" y="3789040"/>
            <a:ext cx="2088232" cy="216024"/>
          </a:xfrm>
          <a:prstGeom prst="straightConnector1">
            <a:avLst/>
          </a:prstGeom>
          <a:ln w="127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6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Kilogramos </a:t>
            </a:r>
            <a:r>
              <a:rPr lang="es-HN" dirty="0" smtClean="0"/>
              <a:t>Aprobados </a:t>
            </a:r>
            <a:r>
              <a:rPr lang="es-HN" dirty="0" smtClean="0"/>
              <a:t>de Marzo a Junio </a:t>
            </a:r>
            <a:r>
              <a:rPr lang="es-HN" b="1" dirty="0" smtClean="0"/>
              <a:t>(Exportaciones</a:t>
            </a:r>
            <a:r>
              <a:rPr lang="es-HN" b="1" dirty="0" smtClean="0"/>
              <a:t>)</a:t>
            </a:r>
            <a:endParaRPr lang="es-HN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87205"/>
              </p:ext>
            </p:extLst>
          </p:nvPr>
        </p:nvGraphicFramePr>
        <p:xfrm>
          <a:off x="467544" y="1196752"/>
          <a:ext cx="8424936" cy="1050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1008112"/>
                <a:gridCol w="1080120"/>
                <a:gridCol w="1008112"/>
                <a:gridCol w="936104"/>
                <a:gridCol w="1800200"/>
              </a:tblGrid>
              <a:tr h="262508"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Tipo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Marzo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Abril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Mayo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Junio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TOTAL KG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Productos y Sub Productos de Origen Animal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16,367,795.55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15,629,433.44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16,505,681.45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17,693,396.85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902,030,066.78</a:t>
                      </a:r>
                      <a:endParaRPr lang="es-HN" sz="1400" b="1" i="0" u="none" strike="noStrike" dirty="0">
                        <a:solidFill>
                          <a:srgbClr val="9BBB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50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Productos y Sub Productos de Origen Vegetal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251,136,842.60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225,083,448.60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182,569,022.30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177,044,445.99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262508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Total KG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267,504,638.15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240,712,882.04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199,074,703.75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194,737,842.84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804504"/>
              </p:ext>
            </p:extLst>
          </p:nvPr>
        </p:nvGraphicFramePr>
        <p:xfrm>
          <a:off x="539552" y="2420888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555776" y="2564904"/>
            <a:ext cx="5256584" cy="936104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5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Certificados</a:t>
            </a:r>
            <a:r>
              <a:rPr lang="es-HN" dirty="0" smtClean="0"/>
              <a:t> </a:t>
            </a:r>
            <a:r>
              <a:rPr lang="es-HN" dirty="0" smtClean="0"/>
              <a:t>Aprobados </a:t>
            </a:r>
            <a:r>
              <a:rPr lang="es-HN" dirty="0" smtClean="0"/>
              <a:t>de Marzo a Junio </a:t>
            </a:r>
            <a:r>
              <a:rPr lang="es-HN" b="1" dirty="0" smtClean="0"/>
              <a:t>(Exportaciones</a:t>
            </a:r>
            <a:r>
              <a:rPr lang="es-HN" b="1" dirty="0" smtClean="0"/>
              <a:t>)</a:t>
            </a:r>
            <a:endParaRPr lang="es-HN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346279"/>
              </p:ext>
            </p:extLst>
          </p:nvPr>
        </p:nvGraphicFramePr>
        <p:xfrm>
          <a:off x="755576" y="1412776"/>
          <a:ext cx="7704856" cy="753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392"/>
                <a:gridCol w="2520280"/>
                <a:gridCol w="1141784"/>
                <a:gridCol w="864096"/>
                <a:gridCol w="792088"/>
                <a:gridCol w="792088"/>
                <a:gridCol w="1152128"/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s-HN" sz="1000" b="1" u="none" strike="noStrike" dirty="0">
                          <a:effectLst/>
                        </a:rPr>
                        <a:t>N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000" b="1" u="none" strike="noStrike" dirty="0">
                          <a:effectLst/>
                        </a:rPr>
                        <a:t>Tipo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Marzo 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Abril 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 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Junio 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8855" marR="8855" marT="88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7108"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u="none" strike="noStrike">
                          <a:effectLst/>
                        </a:rPr>
                        <a:t>1</a:t>
                      </a:r>
                      <a:endParaRPr lang="es-H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Productos y Sub Productos de Origen Animal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904.00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738.00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825.00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HN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19647.00</a:t>
                      </a:r>
                    </a:p>
                  </a:txBody>
                  <a:tcPr marL="8855" marR="8855" marT="885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77108"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u="none" strike="noStrike">
                          <a:effectLst/>
                        </a:rPr>
                        <a:t>2</a:t>
                      </a:r>
                      <a:endParaRPr lang="es-H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>
                          <a:effectLst/>
                        </a:rPr>
                        <a:t>Productos y Sub Productos de Origen Vegetal</a:t>
                      </a:r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5,481.00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3,923.00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3,599.00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HN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3,309.00</a:t>
                      </a:r>
                    </a:p>
                  </a:txBody>
                  <a:tcPr marL="8855" marR="8855" marT="885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17710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000" b="1" u="none" strike="noStrike" dirty="0">
                          <a:effectLst/>
                        </a:rPr>
                        <a:t>TOTALES 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b="1" u="none" strike="noStrike" dirty="0">
                          <a:effectLst/>
                        </a:rPr>
                        <a:t>6,385.00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b="1" u="none" strike="noStrike" dirty="0">
                          <a:effectLst/>
                        </a:rPr>
                        <a:t>4,661.00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b="1" u="none" strike="noStrike" dirty="0">
                          <a:effectLst/>
                        </a:rPr>
                        <a:t>4,424.00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000" b="1" u="none" strike="noStrike" dirty="0">
                          <a:effectLst/>
                        </a:rPr>
                        <a:t>4177.00</a:t>
                      </a:r>
                      <a:endParaRPr lang="es-HN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855" marR="8855" marT="885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631302"/>
              </p:ext>
            </p:extLst>
          </p:nvPr>
        </p:nvGraphicFramePr>
        <p:xfrm>
          <a:off x="1403648" y="2348880"/>
          <a:ext cx="66247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5 Conector recto de flecha"/>
          <p:cNvCxnSpPr/>
          <p:nvPr/>
        </p:nvCxnSpPr>
        <p:spPr>
          <a:xfrm>
            <a:off x="2843808" y="2564904"/>
            <a:ext cx="4464496" cy="1152128"/>
          </a:xfrm>
          <a:prstGeom prst="straightConnector1">
            <a:avLst/>
          </a:prstGeom>
          <a:ln w="127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MSF </a:t>
            </a:r>
            <a:r>
              <a:rPr lang="es-HN" dirty="0" smtClean="0"/>
              <a:t>Aprobados de Marzo a Junio </a:t>
            </a:r>
            <a:r>
              <a:rPr lang="es-HN" b="1" dirty="0" smtClean="0"/>
              <a:t>(Unión Aduanera GT-HN)</a:t>
            </a:r>
            <a:endParaRPr lang="es-HN" b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27072"/>
              </p:ext>
            </p:extLst>
          </p:nvPr>
        </p:nvGraphicFramePr>
        <p:xfrm>
          <a:off x="467544" y="1397629"/>
          <a:ext cx="7776864" cy="879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213"/>
                <a:gridCol w="3067584"/>
                <a:gridCol w="613517"/>
                <a:gridCol w="890905"/>
                <a:gridCol w="783213"/>
                <a:gridCol w="783213"/>
                <a:gridCol w="855219"/>
              </a:tblGrid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N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Tipo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MARZO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ABRIL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MAYO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JUNIO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TOTAL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Notificaciones por Adquisicion (Importaciones)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1276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1084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1347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1516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HN" sz="1400" b="1" u="none" strike="noStrike" dirty="0">
                          <a:effectLst/>
                        </a:rPr>
                        <a:t>6352.00</a:t>
                      </a:r>
                      <a:endParaRPr lang="es-H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u="none" strike="noStrike">
                          <a:effectLst/>
                        </a:rPr>
                        <a:t>Notificaciones por Transferencia (Exportaciones)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263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>
                          <a:effectLst/>
                        </a:rPr>
                        <a:t>237</a:t>
                      </a: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278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u="none" strike="noStrike" dirty="0">
                          <a:effectLst/>
                        </a:rPr>
                        <a:t>351</a:t>
                      </a: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100" b="1" u="none" strike="noStrike" dirty="0">
                          <a:effectLst/>
                        </a:rPr>
                        <a:t>TOTALES 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1539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1321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1625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HN" sz="1100" b="1" u="none" strike="noStrike" dirty="0">
                          <a:effectLst/>
                        </a:rPr>
                        <a:t>1867</a:t>
                      </a:r>
                      <a:endParaRPr lang="es-H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095529"/>
              </p:ext>
            </p:extLst>
          </p:nvPr>
        </p:nvGraphicFramePr>
        <p:xfrm>
          <a:off x="1907704" y="2708920"/>
          <a:ext cx="59046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4 Conector recto de flecha"/>
          <p:cNvCxnSpPr/>
          <p:nvPr/>
        </p:nvCxnSpPr>
        <p:spPr>
          <a:xfrm flipV="1">
            <a:off x="3131840" y="2852936"/>
            <a:ext cx="3672408" cy="648072"/>
          </a:xfrm>
          <a:prstGeom prst="straightConnector1">
            <a:avLst/>
          </a:prstGeom>
          <a:ln w="12700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294</Words>
  <Application>Microsoft Office PowerPoint</Application>
  <PresentationFormat>Presentación en pantalla (4:3)</PresentationFormat>
  <Paragraphs>184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Kilogramos Aprobados de Marzo a Junio (Importaciones)</vt:lpstr>
      <vt:lpstr>Permisos Aprobados de Marzo a Junio (Importaciones)</vt:lpstr>
      <vt:lpstr>Kilogramos Aprobados de Marzo a Junio (Exportaciones)</vt:lpstr>
      <vt:lpstr>Certificados Aprobados de Marzo a Junio (Exportaciones)</vt:lpstr>
      <vt:lpstr>MSF Aprobados de Marzo a Junio (Unión Aduanera GT-HN)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EMPLEADO</dc:creator>
  <cp:lastModifiedBy>EMPLEADO</cp:lastModifiedBy>
  <cp:revision>112</cp:revision>
  <dcterms:created xsi:type="dcterms:W3CDTF">2020-04-05T22:30:43Z</dcterms:created>
  <dcterms:modified xsi:type="dcterms:W3CDTF">2020-07-05T19:05:49Z</dcterms:modified>
</cp:coreProperties>
</file>