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77" r:id="rId6"/>
    <p:sldId id="278" r:id="rId7"/>
    <p:sldId id="279" r:id="rId8"/>
    <p:sldId id="280" r:id="rId9"/>
    <p:sldId id="281" r:id="rId10"/>
    <p:sldId id="282" r:id="rId11"/>
    <p:sldId id="288" r:id="rId12"/>
    <p:sldId id="283" r:id="rId13"/>
    <p:sldId id="284" r:id="rId14"/>
    <p:sldId id="285" r:id="rId15"/>
    <p:sldId id="286" r:id="rId16"/>
    <p:sldId id="287" r:id="rId17"/>
    <p:sldId id="275" r:id="rId18"/>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C5D1"/>
    <a:srgbClr val="2FAEB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78" d="100"/>
          <a:sy n="78" d="100"/>
        </p:scale>
        <p:origin x="10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DEEFBCC5-D7EF-4311-8EF4-A9B0F6DE5481}" type="datetimeFigureOut">
              <a:rPr lang="es-HN" smtClean="0"/>
              <a:t>22/4/2022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317623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EFBCC5-D7EF-4311-8EF4-A9B0F6DE5481}" type="datetimeFigureOut">
              <a:rPr lang="es-HN" smtClean="0"/>
              <a:t>22/4/2022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388272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EFBCC5-D7EF-4311-8EF4-A9B0F6DE5481}" type="datetimeFigureOut">
              <a:rPr lang="es-HN" smtClean="0"/>
              <a:t>22/4/2022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414496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EEFBCC5-D7EF-4311-8EF4-A9B0F6DE5481}" type="datetimeFigureOut">
              <a:rPr lang="es-HN" smtClean="0"/>
              <a:t>22/4/2022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210574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EEFBCC5-D7EF-4311-8EF4-A9B0F6DE5481}" type="datetimeFigureOut">
              <a:rPr lang="es-HN" smtClean="0"/>
              <a:t>22/4/2022</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131318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EEFBCC5-D7EF-4311-8EF4-A9B0F6DE5481}" type="datetimeFigureOut">
              <a:rPr lang="es-HN" smtClean="0"/>
              <a:t>22/4/2022</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327957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EEFBCC5-D7EF-4311-8EF4-A9B0F6DE5481}" type="datetimeFigureOut">
              <a:rPr lang="es-HN" smtClean="0"/>
              <a:t>22/4/2022</a:t>
            </a:fld>
            <a:endParaRPr lang="es-HN"/>
          </a:p>
        </p:txBody>
      </p:sp>
      <p:sp>
        <p:nvSpPr>
          <p:cNvPr id="8" name="Footer Placeholder 7"/>
          <p:cNvSpPr>
            <a:spLocks noGrp="1"/>
          </p:cNvSpPr>
          <p:nvPr>
            <p:ph type="ftr" sz="quarter" idx="11"/>
          </p:nvPr>
        </p:nvSpPr>
        <p:spPr/>
        <p:txBody>
          <a:bodyPr/>
          <a:lstStyle/>
          <a:p>
            <a:endParaRPr lang="es-HN"/>
          </a:p>
        </p:txBody>
      </p:sp>
      <p:sp>
        <p:nvSpPr>
          <p:cNvPr id="9" name="Slide Number Placeholder 8"/>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55672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EEFBCC5-D7EF-4311-8EF4-A9B0F6DE5481}" type="datetimeFigureOut">
              <a:rPr lang="es-HN" smtClean="0"/>
              <a:t>22/4/2022</a:t>
            </a:fld>
            <a:endParaRPr lang="es-HN"/>
          </a:p>
        </p:txBody>
      </p:sp>
      <p:sp>
        <p:nvSpPr>
          <p:cNvPr id="4" name="Footer Placeholder 3"/>
          <p:cNvSpPr>
            <a:spLocks noGrp="1"/>
          </p:cNvSpPr>
          <p:nvPr>
            <p:ph type="ftr" sz="quarter" idx="11"/>
          </p:nvPr>
        </p:nvSpPr>
        <p:spPr/>
        <p:txBody>
          <a:bodyPr/>
          <a:lstStyle/>
          <a:p>
            <a:endParaRPr lang="es-HN"/>
          </a:p>
        </p:txBody>
      </p:sp>
      <p:sp>
        <p:nvSpPr>
          <p:cNvPr id="5" name="Slide Number Placeholder 4"/>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56032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FBCC5-D7EF-4311-8EF4-A9B0F6DE5481}" type="datetimeFigureOut">
              <a:rPr lang="es-HN" smtClean="0"/>
              <a:t>22/4/2022</a:t>
            </a:fld>
            <a:endParaRPr lang="es-HN"/>
          </a:p>
        </p:txBody>
      </p:sp>
      <p:sp>
        <p:nvSpPr>
          <p:cNvPr id="3" name="Footer Placeholder 2"/>
          <p:cNvSpPr>
            <a:spLocks noGrp="1"/>
          </p:cNvSpPr>
          <p:nvPr>
            <p:ph type="ftr" sz="quarter" idx="11"/>
          </p:nvPr>
        </p:nvSpPr>
        <p:spPr/>
        <p:txBody>
          <a:bodyPr/>
          <a:lstStyle/>
          <a:p>
            <a:endParaRPr lang="es-HN"/>
          </a:p>
        </p:txBody>
      </p:sp>
      <p:sp>
        <p:nvSpPr>
          <p:cNvPr id="4" name="Slide Number Placeholder 3"/>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113856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DEEFBCC5-D7EF-4311-8EF4-A9B0F6DE5481}" type="datetimeFigureOut">
              <a:rPr lang="es-HN" smtClean="0"/>
              <a:t>22/4/2022</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15575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DEEFBCC5-D7EF-4311-8EF4-A9B0F6DE5481}" type="datetimeFigureOut">
              <a:rPr lang="es-HN" smtClean="0"/>
              <a:t>22/4/2022</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F8677D1F-DA66-4F91-A500-D62A7FED844D}" type="slidenum">
              <a:rPr lang="es-HN" smtClean="0"/>
              <a:t>‹Nº›</a:t>
            </a:fld>
            <a:endParaRPr lang="es-HN"/>
          </a:p>
        </p:txBody>
      </p:sp>
    </p:spTree>
    <p:extLst>
      <p:ext uri="{BB962C8B-B14F-4D97-AF65-F5344CB8AC3E}">
        <p14:creationId xmlns:p14="http://schemas.microsoft.com/office/powerpoint/2010/main" val="351261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FBCC5-D7EF-4311-8EF4-A9B0F6DE5481}" type="datetimeFigureOut">
              <a:rPr lang="es-HN" smtClean="0"/>
              <a:t>22/4/2022</a:t>
            </a:fld>
            <a:endParaRPr lang="es-H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77D1F-DA66-4F91-A500-D62A7FED844D}" type="slidenum">
              <a:rPr lang="es-HN" smtClean="0"/>
              <a:t>‹Nº›</a:t>
            </a:fld>
            <a:endParaRPr lang="es-HN"/>
          </a:p>
        </p:txBody>
      </p:sp>
    </p:spTree>
    <p:extLst>
      <p:ext uri="{BB962C8B-B14F-4D97-AF65-F5344CB8AC3E}">
        <p14:creationId xmlns:p14="http://schemas.microsoft.com/office/powerpoint/2010/main" val="2255814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Doc%20Rev%20MAB%2010-05-2021/MANUAL%20AUTOR%20TERC%20AUDIT%20BIOSEG-TOMA%20Y%20ENV&#205;O%20MTRAS%20DOC%20FINAL%2008-11-2021.docx"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r="61237"/>
          <a:stretch/>
        </p:blipFill>
        <p:spPr>
          <a:xfrm>
            <a:off x="0" y="2058536"/>
            <a:ext cx="1593130" cy="836706"/>
          </a:xfrm>
          <a:prstGeom prst="rect">
            <a:avLst/>
          </a:prstGeom>
        </p:spPr>
      </p:pic>
      <p:pic>
        <p:nvPicPr>
          <p:cNvPr id="6" name="Imagen 5">
            <a:extLst>
              <a:ext uri="{FF2B5EF4-FFF2-40B4-BE49-F238E27FC236}">
                <a16:creationId xmlns="" xmlns:a16="http://schemas.microsoft.com/office/drawing/2014/main" id="{5243903F-E42F-4027-B245-385E93D9AC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5977" y="1398814"/>
            <a:ext cx="5512046" cy="1486395"/>
          </a:xfrm>
          <a:prstGeom prst="rect">
            <a:avLst/>
          </a:prstGeom>
        </p:spPr>
      </p:pic>
      <p:pic>
        <p:nvPicPr>
          <p:cNvPr id="7" name="Imagen 6">
            <a:extLst>
              <a:ext uri="{FF2B5EF4-FFF2-40B4-BE49-F238E27FC236}">
                <a16:creationId xmlns="" xmlns:a16="http://schemas.microsoft.com/office/drawing/2014/main" id="{B73AABDF-B314-41AA-AF20-8DA44B5DF3FC}"/>
              </a:ext>
            </a:extLst>
          </p:cNvPr>
          <p:cNvPicPr>
            <a:picLocks noChangeAspect="1"/>
          </p:cNvPicPr>
          <p:nvPr/>
        </p:nvPicPr>
        <p:blipFill rotWithShape="1">
          <a:blip r:embed="rId2">
            <a:extLst>
              <a:ext uri="{28A0092B-C50C-407E-A947-70E740481C1C}">
                <a14:useLocalDpi xmlns:a14="http://schemas.microsoft.com/office/drawing/2010/main" val="0"/>
              </a:ext>
            </a:extLst>
          </a:blip>
          <a:srcRect l="56477" r="1"/>
          <a:stretch/>
        </p:blipFill>
        <p:spPr>
          <a:xfrm>
            <a:off x="7328022" y="2058536"/>
            <a:ext cx="1815977" cy="836706"/>
          </a:xfrm>
          <a:prstGeom prst="rect">
            <a:avLst/>
          </a:prstGeom>
        </p:spPr>
      </p:pic>
      <p:sp>
        <p:nvSpPr>
          <p:cNvPr id="8" name="Rectángulo 7">
            <a:extLst>
              <a:ext uri="{FF2B5EF4-FFF2-40B4-BE49-F238E27FC236}">
                <a16:creationId xmlns="" xmlns:a16="http://schemas.microsoft.com/office/drawing/2014/main" id="{B14FD3A5-1F05-4816-B745-9067335D9D44}"/>
              </a:ext>
            </a:extLst>
          </p:cNvPr>
          <p:cNvSpPr/>
          <p:nvPr/>
        </p:nvSpPr>
        <p:spPr>
          <a:xfrm flipV="1">
            <a:off x="-1" y="6410226"/>
            <a:ext cx="9143999" cy="447773"/>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sp>
        <p:nvSpPr>
          <p:cNvPr id="9" name="4 Subtítulo"/>
          <p:cNvSpPr txBox="1">
            <a:spLocks/>
          </p:cNvSpPr>
          <p:nvPr/>
        </p:nvSpPr>
        <p:spPr>
          <a:xfrm>
            <a:off x="1386572" y="3540780"/>
            <a:ext cx="6370852" cy="67128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HN" sz="1600" b="1" dirty="0" smtClean="0">
                <a:latin typeface="Trajan Pro" pitchFamily="18" charset="0"/>
              </a:rPr>
              <a:t>MANUAL DE AUTORIZACIÓN DE TERCEROS EN AUDITORIAS DE BIOSEGURIDAD, TOMA Y ENVÍO DE MUESTRAS</a:t>
            </a:r>
            <a:endParaRPr lang="es-HN" sz="1600" b="1" dirty="0">
              <a:latin typeface="Trajan Pro" pitchFamily="18" charset="0"/>
            </a:endParaRPr>
          </a:p>
        </p:txBody>
      </p:sp>
      <p:sp>
        <p:nvSpPr>
          <p:cNvPr id="10" name="4 Subtítulo"/>
          <p:cNvSpPr txBox="1">
            <a:spLocks/>
          </p:cNvSpPr>
          <p:nvPr/>
        </p:nvSpPr>
        <p:spPr>
          <a:xfrm>
            <a:off x="5716475" y="5548945"/>
            <a:ext cx="3085260" cy="724619"/>
          </a:xfrm>
          <a:prstGeom prst="rect">
            <a:avLst/>
          </a:prstGeom>
          <a:solidFill>
            <a:srgbClr val="6AC5D1"/>
          </a:solidFill>
        </p:spPr>
        <p:style>
          <a:lnRef idx="2">
            <a:schemeClr val="accent6"/>
          </a:lnRef>
          <a:fillRef idx="1">
            <a:schemeClr val="lt1"/>
          </a:fillRef>
          <a:effectRef idx="0">
            <a:schemeClr val="accent6"/>
          </a:effectRef>
          <a:fontRef idx="minor">
            <a:schemeClr val="dk1"/>
          </a:fontRef>
        </p:style>
        <p:txBody>
          <a:bodyPr anchor="ctr">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indent="0">
              <a:lnSpc>
                <a:spcPct val="100000"/>
              </a:lnSpc>
              <a:buNone/>
            </a:pPr>
            <a:r>
              <a:rPr lang="es-HN" sz="900" dirty="0" smtClean="0">
                <a:solidFill>
                  <a:schemeClr val="tx1"/>
                </a:solidFill>
                <a:latin typeface="Verdana" panose="020B0604030504040204" pitchFamily="34" charset="0"/>
                <a:ea typeface="Verdana" panose="020B0604030504040204" pitchFamily="34" charset="0"/>
              </a:rPr>
              <a:t>Dr. Howard A. Padgett</a:t>
            </a:r>
          </a:p>
          <a:p>
            <a:pPr marL="0" indent="0">
              <a:lnSpc>
                <a:spcPct val="100000"/>
              </a:lnSpc>
              <a:buNone/>
            </a:pPr>
            <a:r>
              <a:rPr lang="es-HN" sz="900" dirty="0" smtClean="0">
                <a:solidFill>
                  <a:schemeClr val="tx1"/>
                </a:solidFill>
                <a:latin typeface="Verdana" panose="020B0604030504040204" pitchFamily="34" charset="0"/>
                <a:ea typeface="Verdana" panose="020B0604030504040204" pitchFamily="34" charset="0"/>
              </a:rPr>
              <a:t>Jefe de la Unidad de Autorización de terceros-SENASA </a:t>
            </a:r>
          </a:p>
          <a:p>
            <a:pPr marL="0" indent="0">
              <a:lnSpc>
                <a:spcPct val="100000"/>
              </a:lnSpc>
              <a:buNone/>
            </a:pPr>
            <a:r>
              <a:rPr lang="es-HN" sz="900" dirty="0" smtClean="0">
                <a:solidFill>
                  <a:schemeClr val="tx1"/>
                </a:solidFill>
                <a:latin typeface="Verdana" panose="020B0604030504040204" pitchFamily="34" charset="0"/>
                <a:ea typeface="Verdana" panose="020B0604030504040204" pitchFamily="34" charset="0"/>
              </a:rPr>
              <a:t> Junio del 2021</a:t>
            </a:r>
          </a:p>
        </p:txBody>
      </p:sp>
    </p:spTree>
    <p:extLst>
      <p:ext uri="{BB962C8B-B14F-4D97-AF65-F5344CB8AC3E}">
        <p14:creationId xmlns:p14="http://schemas.microsoft.com/office/powerpoint/2010/main" val="3235417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34778" y="140030"/>
            <a:ext cx="8671228" cy="5748367"/>
          </a:xfrm>
          <a:prstGeom prst="rect">
            <a:avLst/>
          </a:prstGeom>
          <a:noFill/>
        </p:spPr>
        <p:txBody>
          <a:bodyPr wrap="square" rtlCol="0">
            <a:spAutoFit/>
          </a:bodyPr>
          <a:lstStyle/>
          <a:p>
            <a:pPr lvl="0" algn="just"/>
            <a:r>
              <a:rPr lang="es-HN" b="1" dirty="0" smtClean="0"/>
              <a:t>PROCEDIMIENTO DE LA AUTORIZACIÓN:</a:t>
            </a:r>
          </a:p>
          <a:p>
            <a:pPr marL="400050" indent="-400050" algn="just">
              <a:buFont typeface="+mj-lt"/>
              <a:buAutoNum type="romanUcPeriod" startAt="3"/>
            </a:pPr>
            <a:r>
              <a:rPr lang="es-HN" sz="1600" dirty="0" smtClean="0"/>
              <a:t>Revisión de la solicitud y los documentos</a:t>
            </a:r>
          </a:p>
          <a:p>
            <a:pPr marL="800100" lvl="1" indent="-342900" algn="just">
              <a:buFont typeface="+mj-lt"/>
              <a:buAutoNum type="arabicPeriod"/>
            </a:pPr>
            <a:r>
              <a:rPr lang="es-HN" sz="1400" dirty="0"/>
              <a:t>La revisión y evaluación de la solicitud le corresponde a las Áreas Técnica (DT-SA/PAN) y al Área Legal (Dirección Legal</a:t>
            </a:r>
            <a:r>
              <a:rPr lang="es-HN" sz="1400" dirty="0" smtClean="0"/>
              <a:t>)</a:t>
            </a:r>
          </a:p>
          <a:p>
            <a:pPr marL="800100" lvl="1" indent="-342900" algn="just">
              <a:buFont typeface="+mj-lt"/>
              <a:buAutoNum type="arabicPeriod"/>
            </a:pPr>
            <a:r>
              <a:rPr lang="es-HN" sz="1400" dirty="0" smtClean="0"/>
              <a:t>En caso de dudas o consultas en cualesquiera de las áreas estas lo notifican a la UAT y la UAT lo comunica al postulante cuyo caso tendrá 10 días hábiles para subsanar lo requerido.</a:t>
            </a:r>
          </a:p>
          <a:p>
            <a:pPr marL="800100" lvl="1" indent="-342900" algn="just">
              <a:buFont typeface="+mj-lt"/>
              <a:buAutoNum type="arabicPeriod"/>
            </a:pPr>
            <a:r>
              <a:rPr lang="es-HN" sz="1400" dirty="0" smtClean="0"/>
              <a:t>Dirección Legal emite Dictamen favorable o desfavorable que será enviado a la Dirección General bajo una “Resolución”.</a:t>
            </a:r>
          </a:p>
          <a:p>
            <a:pPr marL="1257300" lvl="2" indent="-342900" algn="just">
              <a:buFont typeface="+mj-lt"/>
              <a:buAutoNum type="arabicPeriod"/>
            </a:pPr>
            <a:endParaRPr lang="es-HN" sz="1400" dirty="0" smtClean="0"/>
          </a:p>
          <a:p>
            <a:pPr marL="342900" indent="-342900" algn="just">
              <a:buFont typeface="+mj-lt"/>
              <a:buAutoNum type="romanUcPeriod" startAt="3"/>
            </a:pPr>
            <a:r>
              <a:rPr lang="es-HN" sz="1400" dirty="0" smtClean="0"/>
              <a:t>De la </a:t>
            </a:r>
            <a:r>
              <a:rPr lang="es-HN" sz="1400" b="1" u="sng" dirty="0" smtClean="0"/>
              <a:t>Resolución</a:t>
            </a:r>
            <a:r>
              <a:rPr lang="es-HN" sz="1400" dirty="0" smtClean="0"/>
              <a:t> favorable o desfavorable</a:t>
            </a:r>
          </a:p>
          <a:p>
            <a:pPr marL="800100" lvl="1" indent="-342900" algn="just">
              <a:buFont typeface="+mj-lt"/>
              <a:buAutoNum type="arabicPeriod"/>
            </a:pPr>
            <a:r>
              <a:rPr lang="es-HN" sz="1400" dirty="0" smtClean="0"/>
              <a:t>Envío por parte de la Dirección Legal a la Dirección General</a:t>
            </a:r>
          </a:p>
          <a:p>
            <a:pPr marL="800100" lvl="1" indent="-342900" algn="just">
              <a:buFont typeface="+mj-lt"/>
              <a:buAutoNum type="arabicPeriod"/>
            </a:pPr>
            <a:r>
              <a:rPr lang="es-HN" sz="1400" dirty="0" smtClean="0"/>
              <a:t>Resolución desfavorable se envía a la UAT y esta le comunica al Postulante</a:t>
            </a:r>
          </a:p>
          <a:p>
            <a:pPr marL="800100" lvl="1" indent="-342900" algn="just">
              <a:buFont typeface="+mj-lt"/>
              <a:buAutoNum type="arabicPeriod"/>
            </a:pPr>
            <a:r>
              <a:rPr lang="es-HN" sz="1400" dirty="0" smtClean="0"/>
              <a:t>Resolución favorable:</a:t>
            </a:r>
          </a:p>
          <a:p>
            <a:pPr marL="1314450" lvl="2" indent="-400050" algn="just">
              <a:buFont typeface="+mj-lt"/>
              <a:buAutoNum type="alphaLcPeriod"/>
            </a:pPr>
            <a:r>
              <a:rPr lang="es-HN" sz="1400" dirty="0" smtClean="0"/>
              <a:t>Se envían a la UAT los siguientes documentos:</a:t>
            </a:r>
          </a:p>
          <a:p>
            <a:pPr marL="1771650" lvl="3" indent="-400050" algn="just">
              <a:buFont typeface="+mj-lt"/>
              <a:buAutoNum type="romanLcPeriod"/>
            </a:pPr>
            <a:r>
              <a:rPr lang="es-HN" sz="1400" dirty="0" smtClean="0"/>
              <a:t>2 originales de la resolución favorable firmados</a:t>
            </a:r>
          </a:p>
          <a:p>
            <a:pPr marL="1771650" lvl="3" indent="-400050" algn="just">
              <a:buFont typeface="+mj-lt"/>
              <a:buAutoNum type="romanLcPeriod"/>
            </a:pPr>
            <a:r>
              <a:rPr lang="es-HN" sz="1400" dirty="0" smtClean="0"/>
              <a:t>2 originales del convenio entre El SENASA y el Autorizado</a:t>
            </a:r>
          </a:p>
          <a:p>
            <a:pPr marL="1314450" lvl="2" indent="-400050" algn="just">
              <a:buFont typeface="+mj-lt"/>
              <a:buAutoNum type="alphaLcPeriod"/>
            </a:pPr>
            <a:r>
              <a:rPr lang="es-HN" sz="1400" dirty="0" smtClean="0"/>
              <a:t>La UAT </a:t>
            </a:r>
          </a:p>
          <a:p>
            <a:pPr marL="1771650" lvl="3" indent="-400050" algn="just">
              <a:buFont typeface="+mj-lt"/>
              <a:buAutoNum type="romanLcPeriod"/>
            </a:pPr>
            <a:r>
              <a:rPr lang="es-HN" sz="1400" dirty="0" smtClean="0"/>
              <a:t>Elabora las credenciales</a:t>
            </a:r>
          </a:p>
          <a:p>
            <a:pPr marL="1771650" lvl="3" indent="-400050" algn="just">
              <a:buFont typeface="+mj-lt"/>
              <a:buAutoNum type="romanLcPeriod"/>
            </a:pPr>
            <a:r>
              <a:rPr lang="es-HN" sz="1400" dirty="0" smtClean="0"/>
              <a:t>Comunica al Autorizado</a:t>
            </a:r>
          </a:p>
          <a:p>
            <a:pPr marL="1314450" lvl="2" indent="-400050" algn="just">
              <a:buFont typeface="+mj-lt"/>
              <a:buAutoNum type="alphaLcPeriod"/>
            </a:pPr>
            <a:r>
              <a:rPr lang="es-HN" sz="1400" dirty="0" smtClean="0"/>
              <a:t>El Autorizado</a:t>
            </a:r>
          </a:p>
          <a:p>
            <a:pPr marL="1771650" lvl="3" indent="-400050" algn="just">
              <a:buFont typeface="+mj-lt"/>
              <a:buAutoNum type="romanLcPeriod"/>
            </a:pPr>
            <a:r>
              <a:rPr lang="es-HN" sz="1400" dirty="0" smtClean="0"/>
              <a:t>El postulante debe efectuar el 2° pago de tasas por servicio de Autorización</a:t>
            </a:r>
          </a:p>
          <a:p>
            <a:pPr marL="1771650" lvl="3" indent="-400050" algn="just">
              <a:buFont typeface="+mj-lt"/>
              <a:buAutoNum type="romanLcPeriod"/>
            </a:pPr>
            <a:r>
              <a:rPr lang="es-HN" sz="1400" dirty="0" smtClean="0"/>
              <a:t>El Autorizado envía Boucher o recibo de pago efectuado</a:t>
            </a:r>
          </a:p>
          <a:p>
            <a:pPr marL="1314450" lvl="2" indent="-400050" algn="just">
              <a:buFont typeface="+mj-lt"/>
              <a:buAutoNum type="alphaLcPeriod"/>
            </a:pPr>
            <a:r>
              <a:rPr lang="es-HN" sz="1400" dirty="0" smtClean="0"/>
              <a:t>La UAT hace entrega de los documentos y credenciales al Autorizado:</a:t>
            </a:r>
          </a:p>
          <a:p>
            <a:pPr marL="1771650" lvl="3" indent="-400050" algn="just">
              <a:buFont typeface="+mj-lt"/>
              <a:buAutoNum type="romanLcPeriod"/>
            </a:pPr>
            <a:r>
              <a:rPr lang="es-HN" sz="1400" dirty="0" smtClean="0"/>
              <a:t>Resolución original</a:t>
            </a:r>
          </a:p>
          <a:p>
            <a:pPr marL="1771650" lvl="3" indent="-400050" algn="just">
              <a:buFont typeface="+mj-lt"/>
              <a:buAutoNum type="romanLcPeriod"/>
            </a:pPr>
            <a:r>
              <a:rPr lang="es-HN" sz="1400" dirty="0" smtClean="0"/>
              <a:t>Convenio original</a:t>
            </a:r>
          </a:p>
          <a:p>
            <a:pPr marL="1771650" lvl="3" indent="-400050" algn="just">
              <a:buFont typeface="+mj-lt"/>
              <a:buAutoNum type="romanLcPeriod"/>
            </a:pPr>
            <a:r>
              <a:rPr lang="es-HN" sz="1400" dirty="0" smtClean="0"/>
              <a:t>Carnet de Autorización</a:t>
            </a:r>
          </a:p>
        </p:txBody>
      </p:sp>
    </p:spTree>
    <p:extLst>
      <p:ext uri="{BB962C8B-B14F-4D97-AF65-F5344CB8AC3E}">
        <p14:creationId xmlns:p14="http://schemas.microsoft.com/office/powerpoint/2010/main" val="4046738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34778" y="140030"/>
            <a:ext cx="8671228" cy="3539430"/>
          </a:xfrm>
          <a:prstGeom prst="rect">
            <a:avLst/>
          </a:prstGeom>
          <a:noFill/>
        </p:spPr>
        <p:txBody>
          <a:bodyPr wrap="square" rtlCol="0">
            <a:spAutoFit/>
          </a:bodyPr>
          <a:lstStyle/>
          <a:p>
            <a:pPr lvl="0" algn="just"/>
            <a:r>
              <a:rPr lang="es-HN" b="1" dirty="0" smtClean="0"/>
              <a:t>PROCEDIMIENTO DE LA AUTORIZACIÓN:</a:t>
            </a:r>
          </a:p>
          <a:p>
            <a:pPr marL="400050" indent="-400050" algn="just">
              <a:buFont typeface="+mj-lt"/>
              <a:buAutoNum type="romanUcPeriod" startAt="5"/>
            </a:pPr>
            <a:r>
              <a:rPr lang="es-HN" sz="1600" dirty="0" smtClean="0"/>
              <a:t>El autorizado, para prestar los servicios de Autorización debe presentar  a la UAT los siguientes documentos:</a:t>
            </a:r>
          </a:p>
          <a:p>
            <a:pPr marL="857250" lvl="1" indent="-400050" algn="just">
              <a:buFont typeface="+mj-lt"/>
              <a:buAutoNum type="arabicPeriod"/>
            </a:pPr>
            <a:r>
              <a:rPr lang="es-HN" sz="1600" dirty="0" smtClean="0"/>
              <a:t>Recibo de pago de Tasa por enlistamiento de Establecimientos Avícolas a los que prestará sus servicios de acuerdo con la tasa estipulada en el Reglamento de Tasas vigente.</a:t>
            </a:r>
          </a:p>
          <a:p>
            <a:pPr marL="857250" lvl="1" indent="-400050" algn="just">
              <a:buFont typeface="+mj-lt"/>
              <a:buAutoNum type="arabicPeriod"/>
            </a:pPr>
            <a:r>
              <a:rPr lang="es-HN" sz="1600" dirty="0" smtClean="0"/>
              <a:t>Presentar el listado de los Establecimientos Avícolas a la UAT, luego la UAT los remite al PAN para su verificación y validación. La UAT registrará en la matriz correspondiente para su control</a:t>
            </a:r>
          </a:p>
          <a:p>
            <a:pPr marL="857250" lvl="1" indent="-400050" algn="just">
              <a:buFont typeface="+mj-lt"/>
              <a:buAutoNum type="arabicPeriod"/>
            </a:pPr>
            <a:r>
              <a:rPr lang="es-HN" sz="1600" dirty="0" smtClean="0"/>
              <a:t>Contrato por los servicios profesionales que prestará, el cual puede ser por cada establecimiento o uno solo pero en el cual se detallen todos los nombre de los establecimientos avícolas.</a:t>
            </a:r>
          </a:p>
          <a:p>
            <a:pPr marL="857250" lvl="1" indent="-400050" algn="just">
              <a:buFont typeface="+mj-lt"/>
              <a:buAutoNum type="arabicPeriod"/>
            </a:pPr>
            <a:r>
              <a:rPr lang="es-HN" sz="1600" dirty="0" smtClean="0"/>
              <a:t>Luego la UAT hará entrega del listado de establecimientos avícolas al Autorizado, con firma y sello del PAN y de la UAT como evidencia documental.</a:t>
            </a:r>
            <a:endParaRPr lang="es-HN" sz="1600" dirty="0" smtClean="0"/>
          </a:p>
          <a:p>
            <a:pPr marL="800100" lvl="1" indent="-342900" algn="just">
              <a:buFont typeface="+mj-lt"/>
              <a:buAutoNum type="arabicPeriod"/>
            </a:pPr>
            <a:endParaRPr lang="es-HN" sz="1400" dirty="0" smtClean="0"/>
          </a:p>
        </p:txBody>
      </p:sp>
    </p:spTree>
    <p:extLst>
      <p:ext uri="{BB962C8B-B14F-4D97-AF65-F5344CB8AC3E}">
        <p14:creationId xmlns:p14="http://schemas.microsoft.com/office/powerpoint/2010/main" val="1883252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34779" y="288311"/>
            <a:ext cx="8721332" cy="5451802"/>
          </a:xfrm>
          <a:prstGeom prst="rect">
            <a:avLst/>
          </a:prstGeom>
          <a:noFill/>
        </p:spPr>
        <p:txBody>
          <a:bodyPr wrap="square" rtlCol="0">
            <a:spAutoFit/>
          </a:bodyPr>
          <a:lstStyle/>
          <a:p>
            <a:pPr lvl="0" algn="just"/>
            <a:r>
              <a:rPr lang="es-HN" b="1" dirty="0" smtClean="0"/>
              <a:t>PROCEDIMIENTO PARA LA EJECUCIÓN DE LAS ACTIVIDADES AUTORIZADAS:</a:t>
            </a:r>
          </a:p>
          <a:p>
            <a:pPr marL="857250" lvl="1" indent="-400050" algn="just">
              <a:buFont typeface="+mj-lt"/>
              <a:buAutoNum type="romanUcPeriod"/>
            </a:pPr>
            <a:r>
              <a:rPr lang="es-HN" sz="1600" dirty="0" smtClean="0"/>
              <a:t>Auditorias en Bioseguridad</a:t>
            </a:r>
          </a:p>
          <a:p>
            <a:pPr marL="1314450" lvl="2" indent="-400050" algn="just">
              <a:buFont typeface="+mj-lt"/>
              <a:buAutoNum type="arabicPeriod"/>
            </a:pPr>
            <a:r>
              <a:rPr lang="es-HN" sz="1400" dirty="0" smtClean="0"/>
              <a:t>Presentación de la programación mensual de las auditorias a realizar</a:t>
            </a:r>
          </a:p>
          <a:p>
            <a:pPr marL="1314450" lvl="2" indent="-400050" algn="just">
              <a:buFont typeface="+mj-lt"/>
              <a:buAutoNum type="arabicPeriod"/>
            </a:pPr>
            <a:r>
              <a:rPr lang="es-HN" sz="1400" dirty="0" smtClean="0"/>
              <a:t>Presentar los resultados de las auditorias ejecutadas</a:t>
            </a:r>
          </a:p>
          <a:p>
            <a:pPr marL="1314450" lvl="2" indent="-400050" algn="just">
              <a:buFont typeface="+mj-lt"/>
              <a:buAutoNum type="arabicPeriod"/>
            </a:pPr>
            <a:r>
              <a:rPr lang="es-HN" sz="1400" dirty="0" smtClean="0"/>
              <a:t>Debe apegarse en aplicar lo establecido en los manuales, guías y formatos que el SENASA a través del PAN tiene establecido, como ser:</a:t>
            </a:r>
          </a:p>
          <a:p>
            <a:pPr marL="1771650" lvl="3" indent="-400050" algn="just">
              <a:buFont typeface="+mj-lt"/>
              <a:buAutoNum type="alphaLcPeriod"/>
            </a:pPr>
            <a:r>
              <a:rPr lang="es-HN" sz="1400" dirty="0" smtClean="0"/>
              <a:t>Manual </a:t>
            </a:r>
            <a:r>
              <a:rPr lang="es-HN" sz="1400" dirty="0"/>
              <a:t>de Bioseguridad, SENASA-PAN-PR-3-2020, marzo 2020.</a:t>
            </a:r>
          </a:p>
          <a:p>
            <a:pPr marL="1771650" lvl="3" indent="-400050" algn="just">
              <a:buFont typeface="+mj-lt"/>
              <a:buAutoNum type="alphaLcPeriod"/>
            </a:pPr>
            <a:r>
              <a:rPr lang="es-HN" sz="1400" dirty="0" smtClean="0"/>
              <a:t>Guía </a:t>
            </a:r>
            <a:r>
              <a:rPr lang="es-HN" sz="1400" dirty="0"/>
              <a:t>para Regular el Proceso de Inspección y Certificación de Establecimientos Avícolas, SENASA-PAN-DTR-001-06-11-2016.</a:t>
            </a:r>
          </a:p>
          <a:p>
            <a:pPr marL="1771650" lvl="3" indent="-400050" algn="just">
              <a:buFont typeface="+mj-lt"/>
              <a:buAutoNum type="alphaLcPeriod"/>
            </a:pPr>
            <a:r>
              <a:rPr lang="es-HN" sz="1400" dirty="0" smtClean="0"/>
              <a:t>Guía </a:t>
            </a:r>
            <a:r>
              <a:rPr lang="es-HN" sz="1400" dirty="0"/>
              <a:t>para la aplicación del formato de Evaluación de Medidas de Bioseguridad en granjas de pollo de engorde (ver SENASA-PAN-DTR-001)</a:t>
            </a:r>
          </a:p>
          <a:p>
            <a:pPr marL="1771650" lvl="3" indent="-400050" algn="just">
              <a:buFont typeface="+mj-lt"/>
              <a:buAutoNum type="alphaLcPeriod"/>
            </a:pPr>
            <a:r>
              <a:rPr lang="es-HN" sz="1400" dirty="0" smtClean="0"/>
              <a:t>Guía </a:t>
            </a:r>
            <a:r>
              <a:rPr lang="es-HN" sz="1400" dirty="0"/>
              <a:t>para la aplicación del formato de Evaluación de Medidas de Bioseguridad en granjas de gallinas ponedoras comerciales, (ver SENASA-PAN-DTR-001)</a:t>
            </a:r>
          </a:p>
          <a:p>
            <a:pPr marL="1771650" lvl="3" indent="-400050" algn="just">
              <a:buFont typeface="+mj-lt"/>
              <a:buAutoNum type="alphaLcPeriod"/>
            </a:pPr>
            <a:r>
              <a:rPr lang="es-HN" sz="1400" dirty="0" smtClean="0"/>
              <a:t>Guía </a:t>
            </a:r>
            <a:r>
              <a:rPr lang="es-HN" sz="1400" dirty="0"/>
              <a:t>para la aplicación del formato de Evaluación de Medidas de Bioseguridad en granjas de reproductores, (ver SENASA-PAN-DTR-001).</a:t>
            </a:r>
          </a:p>
          <a:p>
            <a:pPr marL="1771650" lvl="3" indent="-400050" algn="just">
              <a:buFont typeface="+mj-lt"/>
              <a:buAutoNum type="alphaLcPeriod"/>
            </a:pPr>
            <a:r>
              <a:rPr lang="es-HN" sz="1400" dirty="0" smtClean="0"/>
              <a:t>Guía </a:t>
            </a:r>
            <a:r>
              <a:rPr lang="es-HN" sz="1400" dirty="0"/>
              <a:t>para la aplicación del formato de Evaluación de Medidas de Bioseguridad en Incubadoras, (ver SENASA-PAN-DTR-001).</a:t>
            </a:r>
          </a:p>
          <a:p>
            <a:pPr marL="1771650" lvl="3" indent="-400050" algn="just">
              <a:buFont typeface="+mj-lt"/>
              <a:buAutoNum type="alphaLcPeriod"/>
            </a:pPr>
            <a:r>
              <a:rPr lang="es-HN" sz="1400" dirty="0" smtClean="0"/>
              <a:t>Guía </a:t>
            </a:r>
            <a:r>
              <a:rPr lang="es-HN" sz="1400" dirty="0"/>
              <a:t>para la aplicación del formato de Evaluación de Medidas de Bioseguridad en Incubadoras, (ver SENASA-PAN-DTR-001</a:t>
            </a:r>
            <a:r>
              <a:rPr lang="es-HN" sz="1400" dirty="0" smtClean="0"/>
              <a:t>).</a:t>
            </a:r>
          </a:p>
          <a:p>
            <a:pPr marL="857250" lvl="1" indent="-400050" algn="just">
              <a:buFont typeface="+mj-lt"/>
              <a:buAutoNum type="romanUcPeriod"/>
            </a:pPr>
            <a:r>
              <a:rPr lang="es-HN" sz="1400" dirty="0" smtClean="0"/>
              <a:t>Toma y envío de muestras:</a:t>
            </a:r>
          </a:p>
          <a:p>
            <a:pPr marL="1314450" lvl="2" indent="-400050" algn="just">
              <a:buFont typeface="+mj-lt"/>
              <a:buAutoNum type="arabicPeriod"/>
            </a:pPr>
            <a:r>
              <a:rPr lang="es-HN" sz="1400" dirty="0" smtClean="0"/>
              <a:t>Esta actividad debe de efectuarse al mismo tiempo en que se efectúa la auditoria como parte complementaria indispensable y obligatoria</a:t>
            </a:r>
          </a:p>
          <a:p>
            <a:pPr marL="1314450" lvl="2" indent="-400050" algn="just">
              <a:buFont typeface="+mj-lt"/>
              <a:buAutoNum type="arabicPeriod"/>
            </a:pPr>
            <a:r>
              <a:rPr lang="es-HN" sz="1400" dirty="0" smtClean="0"/>
              <a:t>Debe apegarse a la guía de procedimientos y formularios establecidos por el IHIMV</a:t>
            </a:r>
            <a:endParaRPr lang="es-HN" sz="1400" dirty="0"/>
          </a:p>
          <a:p>
            <a:pPr marL="1771650" lvl="3" indent="-400050" algn="just">
              <a:buFont typeface="+mj-lt"/>
              <a:buAutoNum type="alphaLcPeriod"/>
            </a:pPr>
            <a:endParaRPr lang="es-HN" sz="1400" dirty="0" smtClean="0"/>
          </a:p>
        </p:txBody>
      </p:sp>
    </p:spTree>
    <p:extLst>
      <p:ext uri="{BB962C8B-B14F-4D97-AF65-F5344CB8AC3E}">
        <p14:creationId xmlns:p14="http://schemas.microsoft.com/office/powerpoint/2010/main" val="1396752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10065" y="313025"/>
            <a:ext cx="8708467" cy="5451802"/>
          </a:xfrm>
          <a:prstGeom prst="rect">
            <a:avLst/>
          </a:prstGeom>
          <a:noFill/>
        </p:spPr>
        <p:txBody>
          <a:bodyPr wrap="square" rtlCol="0">
            <a:spAutoFit/>
          </a:bodyPr>
          <a:lstStyle/>
          <a:p>
            <a:pPr lvl="0" algn="just"/>
            <a:r>
              <a:rPr lang="es-HN" b="1" dirty="0" smtClean="0"/>
              <a:t>OBLIGACIONES DE LOS MÉDICOS VETERINARIOS AUTORIZADOS:</a:t>
            </a:r>
          </a:p>
          <a:p>
            <a:pPr marL="857250" lvl="1" indent="-400050" algn="just">
              <a:buFont typeface="+mj-lt"/>
              <a:buAutoNum type="romanUcPeriod"/>
            </a:pPr>
            <a:r>
              <a:rPr lang="es-HN" sz="1600" dirty="0" smtClean="0"/>
              <a:t>Además de lo contemplado en el reglamento y en el manual de autorización, los autorizados deberán cumplir con lo siguiente:</a:t>
            </a:r>
          </a:p>
          <a:p>
            <a:pPr marL="1314450" lvl="2" indent="-400050" algn="just">
              <a:buFont typeface="+mj-lt"/>
              <a:buAutoNum type="arabicPeriod"/>
            </a:pPr>
            <a:r>
              <a:rPr lang="es-HN" sz="1400" dirty="0" smtClean="0"/>
              <a:t>Ejecutar </a:t>
            </a:r>
            <a:r>
              <a:rPr lang="es-HN" sz="1400" dirty="0"/>
              <a:t>correctamente todas las </a:t>
            </a:r>
            <a:r>
              <a:rPr lang="es-HN" sz="1400" dirty="0" smtClean="0"/>
              <a:t>actividades</a:t>
            </a:r>
          </a:p>
          <a:p>
            <a:pPr marL="1314450" lvl="2" indent="-400050" algn="just">
              <a:buFont typeface="+mj-lt"/>
              <a:buAutoNum type="arabicPeriod"/>
            </a:pPr>
            <a:r>
              <a:rPr lang="es-HN" sz="1400" dirty="0"/>
              <a:t>Proporcionar los informes periódicos de actividades a la </a:t>
            </a:r>
            <a:r>
              <a:rPr lang="es-HN" sz="1400" dirty="0" smtClean="0"/>
              <a:t>Unidad</a:t>
            </a:r>
          </a:p>
          <a:p>
            <a:pPr marL="1314450" lvl="2" indent="-400050" algn="just">
              <a:buFont typeface="+mj-lt"/>
              <a:buAutoNum type="arabicPeriod"/>
            </a:pPr>
            <a:r>
              <a:rPr lang="es-ES" sz="1400" dirty="0"/>
              <a:t>Facilitar la supervisión que el Programa Avícola Nacional (PAN) realice a su </a:t>
            </a:r>
            <a:r>
              <a:rPr lang="es-ES" sz="1400" dirty="0" smtClean="0"/>
              <a:t>gestión</a:t>
            </a:r>
          </a:p>
          <a:p>
            <a:pPr marL="1314450" lvl="2" indent="-400050" algn="just">
              <a:buFont typeface="+mj-lt"/>
              <a:buAutoNum type="arabicPeriod"/>
            </a:pPr>
            <a:r>
              <a:rPr lang="es-HN" sz="1400" dirty="0"/>
              <a:t>Adoptar todas las medidas necesarias para mantener y cumplir las condiciones y requisitos que permitieron su autorización. </a:t>
            </a:r>
            <a:endParaRPr lang="es-ES" sz="1400" dirty="0"/>
          </a:p>
          <a:p>
            <a:pPr marL="1314450" lvl="2" indent="-400050" algn="just">
              <a:buFont typeface="+mj-lt"/>
              <a:buAutoNum type="arabicPeriod"/>
            </a:pPr>
            <a:r>
              <a:rPr lang="es-HN" sz="1400" dirty="0"/>
              <a:t>Mantener bajo estricto control y reserva la información, registros, formularios y </a:t>
            </a:r>
            <a:r>
              <a:rPr lang="es-HN" sz="1400" dirty="0" smtClean="0"/>
              <a:t>otros</a:t>
            </a:r>
          </a:p>
          <a:p>
            <a:pPr marL="1314450" lvl="2" indent="-400050" algn="just">
              <a:buFont typeface="+mj-lt"/>
              <a:buAutoNum type="arabicPeriod"/>
            </a:pPr>
            <a:r>
              <a:rPr lang="es-HN" sz="1400" dirty="0"/>
              <a:t>Deberá mantenerse actualizado en los aspectos técnicos y teóricos del presente Reglamento y de los </a:t>
            </a:r>
            <a:r>
              <a:rPr lang="es-HN" sz="1400" dirty="0" smtClean="0"/>
              <a:t>manuales</a:t>
            </a:r>
          </a:p>
          <a:p>
            <a:pPr marL="1314450" lvl="2" indent="-400050" algn="just">
              <a:buFont typeface="+mj-lt"/>
              <a:buAutoNum type="arabicPeriod"/>
            </a:pPr>
            <a:r>
              <a:rPr lang="es-HN" sz="1400" dirty="0"/>
              <a:t>Cumplir con el presente manual y sus modificaciones </a:t>
            </a:r>
            <a:r>
              <a:rPr lang="es-HN" sz="1400" dirty="0" smtClean="0"/>
              <a:t>posteriores</a:t>
            </a:r>
          </a:p>
          <a:p>
            <a:pPr marL="1314450" lvl="2" indent="-400050" algn="just">
              <a:buFont typeface="+mj-lt"/>
              <a:buAutoNum type="arabicPeriod"/>
            </a:pPr>
            <a:r>
              <a:rPr lang="es-HN" sz="1400" dirty="0"/>
              <a:t>Deberá asistir de forma obligatoria a las jornadas de </a:t>
            </a:r>
            <a:r>
              <a:rPr lang="es-HN" sz="1400" dirty="0" smtClean="0"/>
              <a:t>actualización</a:t>
            </a:r>
          </a:p>
          <a:p>
            <a:pPr marL="1314450" lvl="2" indent="-400050" algn="just">
              <a:buFont typeface="+mj-lt"/>
              <a:buAutoNum type="arabicPeriod"/>
            </a:pPr>
            <a:r>
              <a:rPr lang="es-HN" sz="1400" dirty="0"/>
              <a:t>Usar la calidad de autorizado tercero, sólo en el marco de aquellas actividades para las cuales se encuentra autorizado. </a:t>
            </a:r>
            <a:endParaRPr lang="es-ES" sz="1400" dirty="0"/>
          </a:p>
          <a:p>
            <a:pPr marL="1314450" lvl="2" indent="-400050" algn="just">
              <a:buFont typeface="+mj-lt"/>
              <a:buAutoNum type="arabicPeriod"/>
            </a:pPr>
            <a:r>
              <a:rPr lang="es-HN" sz="1400" dirty="0"/>
              <a:t>No podrá ejercer actividades como autorizado tercero, cuando exista un interés directo e incompatible con la actividad </a:t>
            </a:r>
            <a:endParaRPr lang="es-HN" sz="1400" dirty="0" smtClean="0"/>
          </a:p>
          <a:p>
            <a:pPr marL="1314450" lvl="2" indent="-400050" algn="just">
              <a:buFont typeface="+mj-lt"/>
              <a:buAutoNum type="arabicPeriod"/>
            </a:pPr>
            <a:r>
              <a:rPr lang="es-HN" sz="1400" dirty="0"/>
              <a:t>Portar la credencial de autorizado tercero junto al documento nacional de identificación, cada vez que se encuentre realizando actividades en el marco de la autorización otorgada </a:t>
            </a:r>
            <a:endParaRPr lang="es-HN" sz="1400" dirty="0" smtClean="0"/>
          </a:p>
          <a:p>
            <a:pPr marL="1314450" lvl="2" indent="-400050" algn="just">
              <a:buFont typeface="+mj-lt"/>
              <a:buAutoNum type="arabicPeriod"/>
            </a:pPr>
            <a:r>
              <a:rPr lang="es-HN" sz="1400" dirty="0"/>
              <a:t>Comunicar a la Unidad de Autorización de Terceros sobre sospechas de enfermedades de denuncia </a:t>
            </a:r>
            <a:r>
              <a:rPr lang="es-HN" sz="1400" dirty="0" smtClean="0"/>
              <a:t>obligatoria</a:t>
            </a:r>
          </a:p>
          <a:p>
            <a:pPr marL="1314450" lvl="2" indent="-400050" algn="just">
              <a:buFont typeface="+mj-lt"/>
              <a:buAutoNum type="arabicPeriod"/>
            </a:pPr>
            <a:r>
              <a:rPr lang="es-HN" sz="1400" dirty="0"/>
              <a:t>Comunicar a la Unidad de Autorización de Terceros al inicio de cada Auditoria de Bioseguridad por medio de correo electrónico.</a:t>
            </a:r>
            <a:endParaRPr lang="es-ES" sz="1400" dirty="0"/>
          </a:p>
          <a:p>
            <a:pPr marL="1314450" lvl="2" indent="-400050" algn="just">
              <a:buFont typeface="+mj-lt"/>
              <a:buAutoNum type="arabicPeriod"/>
            </a:pPr>
            <a:endParaRPr lang="es-HN" sz="1400" dirty="0" smtClean="0"/>
          </a:p>
        </p:txBody>
      </p:sp>
    </p:spTree>
    <p:extLst>
      <p:ext uri="{BB962C8B-B14F-4D97-AF65-F5344CB8AC3E}">
        <p14:creationId xmlns:p14="http://schemas.microsoft.com/office/powerpoint/2010/main" val="288096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10065" y="345828"/>
            <a:ext cx="8633311" cy="5468427"/>
          </a:xfrm>
          <a:prstGeom prst="rect">
            <a:avLst/>
          </a:prstGeom>
          <a:noFill/>
        </p:spPr>
        <p:txBody>
          <a:bodyPr wrap="square" rtlCol="0">
            <a:spAutoFit/>
          </a:bodyPr>
          <a:lstStyle/>
          <a:p>
            <a:pPr lvl="0" algn="just"/>
            <a:r>
              <a:rPr lang="es-HN" b="1" dirty="0" smtClean="0"/>
              <a:t>DE LAS INHABILIDADES:</a:t>
            </a:r>
          </a:p>
          <a:p>
            <a:pPr marL="857250" lvl="1" indent="-400050" algn="just">
              <a:buFont typeface="+mj-lt"/>
              <a:buAutoNum type="romanUcPeriod"/>
            </a:pPr>
            <a:r>
              <a:rPr lang="es-HN" sz="1600" dirty="0" smtClean="0"/>
              <a:t>Además de las contempladas en el Reglamento de Autorización, serán causa de inhabilidad las siguientes:</a:t>
            </a:r>
          </a:p>
          <a:p>
            <a:pPr marL="1257300" lvl="2" indent="-342900" algn="just">
              <a:buFont typeface="+mj-lt"/>
              <a:buAutoNum type="arabicPeriod"/>
            </a:pPr>
            <a:r>
              <a:rPr lang="es-HN" sz="1400" dirty="0"/>
              <a:t>Aquellas personas que tengan proceso de investigación pendiente y relacionada en materia de Autorización de Terceros y sus actividades. </a:t>
            </a:r>
            <a:endParaRPr lang="es-ES" sz="1400" dirty="0"/>
          </a:p>
          <a:p>
            <a:pPr marL="1257300" lvl="2" indent="-342900" algn="just">
              <a:buFont typeface="+mj-lt"/>
              <a:buAutoNum type="arabicPeriod"/>
            </a:pPr>
            <a:r>
              <a:rPr lang="es-HN" sz="1400" dirty="0"/>
              <a:t>Los que sean objeto de suspensión del ejercicio profesional de parte del Colegio de Médicos Veterinarios de Honduras</a:t>
            </a:r>
            <a:r>
              <a:rPr lang="es-HN" sz="1400" b="1" dirty="0" smtClean="0"/>
              <a:t>.</a:t>
            </a:r>
          </a:p>
          <a:p>
            <a:pPr lvl="2" algn="just"/>
            <a:endParaRPr lang="es-ES" sz="1400" dirty="0"/>
          </a:p>
          <a:p>
            <a:pPr algn="just"/>
            <a:r>
              <a:rPr lang="es-HN" b="1" dirty="0" smtClean="0"/>
              <a:t>DE LA SUPERVICIÓN / FISCALIZACIÓN A LOS AUTORIZADOS:</a:t>
            </a:r>
          </a:p>
          <a:p>
            <a:pPr marL="1314450" lvl="2" indent="-400050" algn="just">
              <a:buFont typeface="+mj-lt"/>
              <a:buAutoNum type="arabicPeriod"/>
            </a:pPr>
            <a:r>
              <a:rPr lang="es-HN" sz="1400" dirty="0" smtClean="0"/>
              <a:t>Los autorizados serán supervisados por los MV Oficiales del PAN y Fiscalizados por los MV Oficiales de la UAT en la frecuencia establecidas.</a:t>
            </a:r>
          </a:p>
          <a:p>
            <a:pPr marL="1314450" lvl="2" indent="-400050" algn="just">
              <a:buFont typeface="+mj-lt"/>
              <a:buAutoNum type="arabicPeriod"/>
            </a:pPr>
            <a:r>
              <a:rPr lang="es-HN" sz="1400" dirty="0" smtClean="0"/>
              <a:t>El PAN debe elaborar un plan anual de supervisión, remitiéndose el mismo a la UAT.</a:t>
            </a:r>
          </a:p>
          <a:p>
            <a:pPr marL="1314450" lvl="2" indent="-400050" algn="just">
              <a:buFont typeface="+mj-lt"/>
              <a:buAutoNum type="arabicPeriod"/>
            </a:pPr>
            <a:r>
              <a:rPr lang="es-HN" sz="1400" dirty="0" smtClean="0"/>
              <a:t>Anualmente la UAT elaborará un informe de cada Autorizado e ingresarlo al sistema de información.</a:t>
            </a:r>
            <a:endParaRPr lang="es-HN" sz="1400" dirty="0"/>
          </a:p>
          <a:p>
            <a:pPr algn="just"/>
            <a:endParaRPr lang="es-HN" sz="1400" dirty="0" smtClean="0"/>
          </a:p>
          <a:p>
            <a:pPr algn="just"/>
            <a:r>
              <a:rPr lang="es-HN" b="1" dirty="0" smtClean="0"/>
              <a:t>MEDIDAS POR INCUMPLIMIENTO</a:t>
            </a:r>
          </a:p>
          <a:p>
            <a:pPr marL="1257300" lvl="2" indent="-342900" algn="just">
              <a:buFont typeface="+mj-lt"/>
              <a:buAutoNum type="arabicPeriod"/>
            </a:pPr>
            <a:r>
              <a:rPr lang="es-HN" sz="1400" dirty="0" smtClean="0"/>
              <a:t>El SENASA tiene la facultad de la aplicación de medidas por incumplimiento a los Autorizados que no cumplan con lo establecido en el Reglamento y el Manual de Autorización de Terceros</a:t>
            </a:r>
          </a:p>
          <a:p>
            <a:pPr marL="1257300" lvl="2" indent="-342900" algn="just">
              <a:buFont typeface="+mj-lt"/>
              <a:buAutoNum type="arabicPeriod"/>
            </a:pPr>
            <a:r>
              <a:rPr lang="es-HN" sz="1400" dirty="0" smtClean="0"/>
              <a:t>En el cual puede aplicar:</a:t>
            </a:r>
          </a:p>
          <a:p>
            <a:pPr marL="1714500" lvl="3" indent="-342900" algn="just">
              <a:buFont typeface="+mj-lt"/>
              <a:buAutoNum type="alphaLcPeriod"/>
            </a:pPr>
            <a:r>
              <a:rPr lang="es-HN" sz="1400" dirty="0" smtClean="0"/>
              <a:t>La suspensión: la cual durará el tiempo que tarde el Autorizado en cumplir con la medidas correctivas indicadas.</a:t>
            </a:r>
          </a:p>
          <a:p>
            <a:pPr marL="1714500" lvl="3" indent="-342900" algn="just">
              <a:buFont typeface="+mj-lt"/>
              <a:buAutoNum type="alphaLcPeriod"/>
            </a:pPr>
            <a:r>
              <a:rPr lang="es-HN" sz="1400" dirty="0" smtClean="0"/>
              <a:t>La revocación: el cual quedará inhabilitado por 1 año sin tener opción a postularse o renovar si fuera el caso.</a:t>
            </a:r>
          </a:p>
          <a:p>
            <a:pPr lvl="3"/>
            <a:endParaRPr lang="es-HN" sz="1400" dirty="0" smtClean="0"/>
          </a:p>
        </p:txBody>
      </p:sp>
    </p:spTree>
    <p:extLst>
      <p:ext uri="{BB962C8B-B14F-4D97-AF65-F5344CB8AC3E}">
        <p14:creationId xmlns:p14="http://schemas.microsoft.com/office/powerpoint/2010/main" val="2493365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22422" y="313026"/>
            <a:ext cx="8683584" cy="5848380"/>
          </a:xfrm>
          <a:prstGeom prst="rect">
            <a:avLst/>
          </a:prstGeom>
          <a:noFill/>
        </p:spPr>
        <p:txBody>
          <a:bodyPr wrap="square" rtlCol="0">
            <a:spAutoFit/>
          </a:bodyPr>
          <a:lstStyle/>
          <a:p>
            <a:pPr lvl="0" algn="just"/>
            <a:r>
              <a:rPr lang="es-HN" b="1" dirty="0" smtClean="0"/>
              <a:t>CAUSALES DE SUSPENSIÓN:</a:t>
            </a:r>
          </a:p>
          <a:p>
            <a:pPr marL="1714500" lvl="3" indent="-342900" algn="just">
              <a:buFont typeface="+mj-lt"/>
              <a:buAutoNum type="arabicPeriod"/>
            </a:pPr>
            <a:r>
              <a:rPr lang="es-HN" sz="1400" dirty="0" smtClean="0"/>
              <a:t>Las indicadas en el </a:t>
            </a:r>
            <a:r>
              <a:rPr lang="es-HN" sz="1400" dirty="0" smtClean="0">
                <a:hlinkClick r:id="rId3" action="ppaction://hlinkfile"/>
              </a:rPr>
              <a:t>numeral 9 del Manual de Autorización </a:t>
            </a:r>
            <a:r>
              <a:rPr lang="es-HN" sz="1400" dirty="0" smtClean="0"/>
              <a:t>de Terceros concernientes al cumplimiento de las obligaciones</a:t>
            </a:r>
          </a:p>
          <a:p>
            <a:pPr marL="1714500" lvl="3" indent="-342900" algn="just">
              <a:buFont typeface="+mj-lt"/>
              <a:buAutoNum type="arabicPeriod"/>
            </a:pPr>
            <a:endParaRPr lang="es-HN" sz="1400" dirty="0"/>
          </a:p>
          <a:p>
            <a:pPr algn="just"/>
            <a:r>
              <a:rPr lang="es-HN" b="1" dirty="0" smtClean="0"/>
              <a:t>CAUSALES DE LA REVOCACIÓN:</a:t>
            </a:r>
          </a:p>
          <a:p>
            <a:pPr marL="1714500" lvl="3" indent="-342900" algn="just">
              <a:buFont typeface="+mj-lt"/>
              <a:buAutoNum type="arabicPeriod"/>
            </a:pPr>
            <a:r>
              <a:rPr lang="es-HN" sz="1400" dirty="0" smtClean="0"/>
              <a:t>Negligencia comprobada en el desempeño de sus funciones</a:t>
            </a:r>
          </a:p>
          <a:p>
            <a:pPr marL="1714500" lvl="3" indent="-342900" algn="just">
              <a:buFont typeface="+mj-lt"/>
              <a:buAutoNum type="arabicPeriod"/>
            </a:pPr>
            <a:r>
              <a:rPr lang="es-HN" sz="1400" dirty="0" smtClean="0"/>
              <a:t>Falsificación o adulteración de documentos oficiales.</a:t>
            </a:r>
          </a:p>
          <a:p>
            <a:pPr marL="1714500" lvl="3" indent="-342900" algn="just">
              <a:buFont typeface="+mj-lt"/>
              <a:buAutoNum type="arabicPeriod"/>
            </a:pPr>
            <a:r>
              <a:rPr lang="es-HN" sz="1400" dirty="0"/>
              <a:t>Exista negativa, impedimentos u obstáculos por parte del AUTORIZADO, para la realización de supervisiones </a:t>
            </a:r>
            <a:endParaRPr lang="es-HN" sz="1400" dirty="0" smtClean="0"/>
          </a:p>
          <a:p>
            <a:pPr marL="1714500" lvl="3" indent="-342900" algn="just">
              <a:buFont typeface="+mj-lt"/>
              <a:buAutoNum type="arabicPeriod"/>
            </a:pPr>
            <a:r>
              <a:rPr lang="es-HN" sz="1400" dirty="0"/>
              <a:t>Se compruebe que el AUTORIZADO continuó ejecutando acciones en el ámbito de su AUTORIZACIÓN, estando ésta suspendida. </a:t>
            </a:r>
            <a:endParaRPr lang="es-ES" sz="1400" dirty="0"/>
          </a:p>
          <a:p>
            <a:pPr marL="1714500" lvl="3" indent="-342900" algn="just">
              <a:buFont typeface="+mj-lt"/>
              <a:buAutoNum type="arabicPeriod"/>
            </a:pPr>
            <a:r>
              <a:rPr lang="es-HN" sz="1400" dirty="0"/>
              <a:t>No aplicar las medidas correctivas que indique un Supervisor Oficial del SENASA en el tiempo acordado. </a:t>
            </a:r>
            <a:endParaRPr lang="es-ES" sz="1400" dirty="0"/>
          </a:p>
          <a:p>
            <a:pPr marL="1714500" lvl="3" indent="-342900" algn="just">
              <a:buFont typeface="+mj-lt"/>
              <a:buAutoNum type="arabicPeriod"/>
            </a:pPr>
            <a:r>
              <a:rPr lang="es-HN" sz="1400" dirty="0"/>
              <a:t>Haber sido sancionado por el SENASA con tres (3) suspensiones reiteradas durante el período de la AUTORIZACIÓN. </a:t>
            </a:r>
            <a:endParaRPr lang="es-ES" sz="1400" dirty="0"/>
          </a:p>
          <a:p>
            <a:pPr marL="1714500" lvl="3" indent="-342900" algn="just">
              <a:buFont typeface="+mj-lt"/>
              <a:buAutoNum type="arabicPeriod"/>
            </a:pPr>
            <a:r>
              <a:rPr lang="es-HN" sz="1400" dirty="0"/>
              <a:t>Negarse a suscribir las garantías que eventualmente exigiere el SENASA, con el objeto de asegurar el fiel cumplimiento del Convenio de AUTORIZACIÓN. </a:t>
            </a:r>
          </a:p>
          <a:p>
            <a:pPr algn="just"/>
            <a:endParaRPr lang="es-HN" sz="1400" dirty="0" smtClean="0"/>
          </a:p>
          <a:p>
            <a:pPr algn="just"/>
            <a:r>
              <a:rPr lang="es-HN" b="1" dirty="0" smtClean="0"/>
              <a:t>PERDIDA DE LA CALIDAD DE AUTORIZADO</a:t>
            </a:r>
          </a:p>
          <a:p>
            <a:pPr marL="1714500" lvl="3" indent="-342900" algn="just">
              <a:buFont typeface="+mj-lt"/>
              <a:buAutoNum type="arabicPeriod"/>
            </a:pPr>
            <a:r>
              <a:rPr lang="es-HN" sz="1400" dirty="0" smtClean="0"/>
              <a:t>Las establecidas en el Reglamento de Autorización</a:t>
            </a:r>
          </a:p>
          <a:p>
            <a:pPr marL="1714500" lvl="3" indent="-342900" algn="just">
              <a:buFont typeface="+mj-lt"/>
              <a:buAutoNum type="arabicPeriod"/>
            </a:pPr>
            <a:r>
              <a:rPr lang="es-HN" sz="1400" dirty="0" smtClean="0"/>
              <a:t>Cuando el Autorizado delegue sus funciones sin previa notificación, evaluación, aprobación y autorización por parte de la UAT</a:t>
            </a:r>
          </a:p>
          <a:p>
            <a:pPr marL="1714500" lvl="3" indent="-342900" algn="just">
              <a:buFont typeface="+mj-lt"/>
              <a:buAutoNum type="arabicPeriod"/>
            </a:pPr>
            <a:r>
              <a:rPr lang="es-HN" sz="1400" dirty="0" smtClean="0"/>
              <a:t>Emitir o cobrar de certificados que solamente le competen a la parte Oficial del SENASA, ya que la Certificación NO es delegable.</a:t>
            </a:r>
          </a:p>
          <a:p>
            <a:pPr marL="1714500" lvl="3" indent="-342900" algn="just">
              <a:buFont typeface="+mj-lt"/>
              <a:buAutoNum type="arabicPeriod"/>
            </a:pPr>
            <a:r>
              <a:rPr lang="es-HN" sz="1400" dirty="0"/>
              <a:t>Cuando la persona </a:t>
            </a:r>
            <a:r>
              <a:rPr lang="es-HN" sz="1400" b="1" i="1" u="sng" dirty="0"/>
              <a:t>natural</a:t>
            </a:r>
            <a:r>
              <a:rPr lang="es-HN" sz="1400" dirty="0"/>
              <a:t> autorizada </a:t>
            </a:r>
            <a:r>
              <a:rPr lang="es-HN" sz="1400" dirty="0" smtClean="0"/>
              <a:t>subcontrate, sin la debida autorización de la UAT, para aquellas </a:t>
            </a:r>
            <a:r>
              <a:rPr lang="es-HN" sz="1400" dirty="0"/>
              <a:t>actividades para las cuales fue autorizado</a:t>
            </a:r>
            <a:endParaRPr lang="es-ES" sz="1400" dirty="0"/>
          </a:p>
        </p:txBody>
      </p:sp>
    </p:spTree>
    <p:extLst>
      <p:ext uri="{BB962C8B-B14F-4D97-AF65-F5344CB8AC3E}">
        <p14:creationId xmlns:p14="http://schemas.microsoft.com/office/powerpoint/2010/main" val="4100495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47135" y="238883"/>
            <a:ext cx="8646345" cy="6463308"/>
          </a:xfrm>
          <a:prstGeom prst="rect">
            <a:avLst/>
          </a:prstGeom>
          <a:noFill/>
        </p:spPr>
        <p:txBody>
          <a:bodyPr wrap="square" rtlCol="0">
            <a:spAutoFit/>
          </a:bodyPr>
          <a:lstStyle/>
          <a:p>
            <a:pPr lvl="0" algn="just"/>
            <a:r>
              <a:rPr lang="es-HN" b="1" dirty="0" smtClean="0"/>
              <a:t>VIGENCIA Y RENOVACIÓN DE LA AUTORIZACIÓN:</a:t>
            </a:r>
          </a:p>
          <a:p>
            <a:pPr marL="1714500" lvl="3" indent="-342900" algn="just">
              <a:buFont typeface="+mj-lt"/>
              <a:buAutoNum type="arabicPeriod"/>
            </a:pPr>
            <a:r>
              <a:rPr lang="es-HN" sz="1400" dirty="0" smtClean="0"/>
              <a:t>La vigencia de la autorización será de 2 años a partir de la fecha de emisión de la Resolución de la Dirección General</a:t>
            </a:r>
          </a:p>
          <a:p>
            <a:pPr marL="1714500" lvl="3" indent="-342900" algn="just">
              <a:buFont typeface="+mj-lt"/>
              <a:buAutoNum type="arabicPeriod"/>
            </a:pPr>
            <a:r>
              <a:rPr lang="es-HN" sz="1400" dirty="0" smtClean="0"/>
              <a:t>La renovación deberá someter la solicitud con 60 días hábiles antes de su fecha de vencimiento.</a:t>
            </a:r>
          </a:p>
          <a:p>
            <a:pPr marL="1714500" lvl="3" indent="-342900" algn="just">
              <a:buFont typeface="+mj-lt"/>
              <a:buAutoNum type="arabicPeriod"/>
            </a:pPr>
            <a:r>
              <a:rPr lang="es-HN" sz="1400" dirty="0" smtClean="0"/>
              <a:t>Para la renovación el Autorizado debe presentar lo siguientes documentos:</a:t>
            </a:r>
          </a:p>
          <a:p>
            <a:pPr marL="2171700" lvl="4" indent="-342900" algn="just">
              <a:buFont typeface="+mj-lt"/>
              <a:buAutoNum type="alphaLcPeriod"/>
            </a:pPr>
            <a:r>
              <a:rPr lang="es-HN" sz="1400" dirty="0"/>
              <a:t>Dos fotografías digitales recientes </a:t>
            </a:r>
          </a:p>
          <a:p>
            <a:pPr marL="2171700" lvl="4" indent="-342900" algn="just">
              <a:buFont typeface="+mj-lt"/>
              <a:buAutoNum type="alphaLcPeriod"/>
            </a:pPr>
            <a:r>
              <a:rPr lang="es-HN" sz="1400" dirty="0"/>
              <a:t>Certificado(s) de asistencia de los cursos de actualización </a:t>
            </a:r>
          </a:p>
          <a:p>
            <a:pPr marL="2171700" lvl="4" indent="-342900" algn="just">
              <a:buFont typeface="+mj-lt"/>
              <a:buAutoNum type="alphaLcPeriod"/>
            </a:pPr>
            <a:r>
              <a:rPr lang="es-HN" sz="1400" dirty="0"/>
              <a:t>Declaración jurada simple </a:t>
            </a:r>
          </a:p>
          <a:p>
            <a:pPr marL="2171700" lvl="4" indent="-342900" algn="just">
              <a:buFont typeface="+mj-lt"/>
              <a:buAutoNum type="alphaLcPeriod"/>
            </a:pPr>
            <a:r>
              <a:rPr lang="es-HN" sz="1400" dirty="0"/>
              <a:t>Copia del comprobante del pago realizado por concepto de renovación </a:t>
            </a:r>
          </a:p>
          <a:p>
            <a:pPr marL="2171700" lvl="4" indent="-342900" algn="just">
              <a:buFont typeface="+mj-lt"/>
              <a:buAutoNum type="alphaLcPeriod"/>
            </a:pPr>
            <a:r>
              <a:rPr lang="es-HN" sz="1400" dirty="0" smtClean="0"/>
              <a:t>Esta </a:t>
            </a:r>
            <a:r>
              <a:rPr lang="es-HN" sz="1400" dirty="0"/>
              <a:t>solicitud seguirá el mismo procedimiento detallado en el numeral 7 del presente </a:t>
            </a:r>
            <a:r>
              <a:rPr lang="es-HN" sz="1400" dirty="0" smtClean="0"/>
              <a:t>manual.</a:t>
            </a:r>
          </a:p>
          <a:p>
            <a:pPr marL="2171700" lvl="4" indent="-342900" algn="just">
              <a:buFont typeface="+mj-lt"/>
              <a:buAutoNum type="alphaLcPeriod"/>
            </a:pPr>
            <a:r>
              <a:rPr lang="es-HN" sz="1400" dirty="0" smtClean="0"/>
              <a:t>No </a:t>
            </a:r>
            <a:r>
              <a:rPr lang="es-HN" sz="1400" dirty="0"/>
              <a:t>podrán solicitar la renovación de su AUTORIZACIÓN aquellas personas cuya autorización se encuentre suspendida o revocada, por el tiempo que ésta dure. Si la solicitud de </a:t>
            </a:r>
            <a:r>
              <a:rPr lang="es-HN" sz="1400" dirty="0" smtClean="0"/>
              <a:t>renovación </a:t>
            </a:r>
            <a:r>
              <a:rPr lang="es-HN" sz="1400" dirty="0"/>
              <a:t>se presenta en una fecha posterior a la fecha de vencimiento de la autorización, será rechazada, y sólo podrá ser tramitada como una nueva solicitud de autorización. </a:t>
            </a:r>
          </a:p>
          <a:p>
            <a:pPr marL="2171700" lvl="4" indent="-342900" algn="just">
              <a:buFont typeface="+mj-lt"/>
              <a:buAutoNum type="alphaLcPeriod"/>
            </a:pPr>
            <a:r>
              <a:rPr lang="es-HN" sz="1400" dirty="0" smtClean="0"/>
              <a:t>En el Anexo </a:t>
            </a:r>
            <a:r>
              <a:rPr lang="es-HN" sz="1400" dirty="0"/>
              <a:t>N° 2 se entregan formatos con instrucciones de llenado de los formularios que deben presentar ante el SENASA los terceros autorizados que deseen renovar su autorización. </a:t>
            </a:r>
            <a:endParaRPr lang="es-HN" sz="1400" dirty="0" smtClean="0"/>
          </a:p>
          <a:p>
            <a:pPr lvl="4" algn="just"/>
            <a:endParaRPr lang="es-HN" sz="1400" dirty="0" smtClean="0"/>
          </a:p>
          <a:p>
            <a:pPr lvl="0"/>
            <a:r>
              <a:rPr lang="es-HN" b="1" dirty="0"/>
              <a:t>OTRAS CONSIDERACIONES</a:t>
            </a:r>
            <a:endParaRPr lang="es-ES" b="1" dirty="0"/>
          </a:p>
          <a:p>
            <a:pPr lvl="4"/>
            <a:r>
              <a:rPr lang="es-HN" sz="1400" dirty="0"/>
              <a:t>El Tercero AUTORIZADO no tiene relación de dependencia laboral con el SENASA. El SENASA no asume responsabilidad por las actuaciones del tercero AUTORIZADO, incluyendo el caso de infracciones o sanciones que reciba el Tercero AUTORIZADO por incumplimiento de leyes de la República, sean éstas de carácter laboral, previsional, municipal u otras de cualquier naturaleza.</a:t>
            </a:r>
            <a:endParaRPr lang="es-ES" sz="1400" dirty="0"/>
          </a:p>
          <a:p>
            <a:pPr algn="just"/>
            <a:endParaRPr lang="es-HN" sz="1400" dirty="0"/>
          </a:p>
          <a:p>
            <a:pPr marL="2171700" lvl="4" indent="-342900" algn="just">
              <a:buFont typeface="+mj-lt"/>
              <a:buAutoNum type="alphaLcPeriod"/>
            </a:pPr>
            <a:endParaRPr lang="es-ES" sz="1400" dirty="0"/>
          </a:p>
        </p:txBody>
      </p:sp>
    </p:spTree>
    <p:extLst>
      <p:ext uri="{BB962C8B-B14F-4D97-AF65-F5344CB8AC3E}">
        <p14:creationId xmlns:p14="http://schemas.microsoft.com/office/powerpoint/2010/main" val="3537972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70058"/>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13" name="CuadroTexto 12">
            <a:extLst>
              <a:ext uri="{FF2B5EF4-FFF2-40B4-BE49-F238E27FC236}">
                <a16:creationId xmlns="" xmlns:a16="http://schemas.microsoft.com/office/drawing/2014/main" id="{76B4826D-CAAB-4FF3-A3CB-8637A71451B1}"/>
              </a:ext>
            </a:extLst>
          </p:cNvPr>
          <p:cNvSpPr txBox="1"/>
          <p:nvPr/>
        </p:nvSpPr>
        <p:spPr>
          <a:xfrm>
            <a:off x="2464905" y="2659559"/>
            <a:ext cx="4967012" cy="769441"/>
          </a:xfrm>
          <a:prstGeom prst="rect">
            <a:avLst/>
          </a:prstGeom>
          <a:noFill/>
        </p:spPr>
        <p:txBody>
          <a:bodyPr wrap="square" rtlCol="0">
            <a:spAutoFit/>
          </a:bodyPr>
          <a:lstStyle/>
          <a:p>
            <a:r>
              <a:rPr lang="es-HN" sz="4400" b="1" dirty="0">
                <a:solidFill>
                  <a:srgbClr val="2FAEBF"/>
                </a:solidFill>
                <a:latin typeface="Pluto Sans  regular"/>
              </a:rPr>
              <a:t>MUCHAS GRACIAS </a:t>
            </a:r>
          </a:p>
        </p:txBody>
      </p:sp>
    </p:spTree>
    <p:extLst>
      <p:ext uri="{BB962C8B-B14F-4D97-AF65-F5344CB8AC3E}">
        <p14:creationId xmlns:p14="http://schemas.microsoft.com/office/powerpoint/2010/main" val="41049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197709" y="391292"/>
            <a:ext cx="8758740" cy="5355312"/>
          </a:xfrm>
          <a:prstGeom prst="rect">
            <a:avLst/>
          </a:prstGeom>
          <a:noFill/>
        </p:spPr>
        <p:txBody>
          <a:bodyPr wrap="square" rtlCol="0">
            <a:spAutoFit/>
          </a:bodyPr>
          <a:lstStyle/>
          <a:p>
            <a:pPr algn="just"/>
            <a:r>
              <a:rPr lang="es-HN" b="1" dirty="0" smtClean="0"/>
              <a:t>INTRODUCCIÓN:</a:t>
            </a:r>
          </a:p>
          <a:p>
            <a:pPr algn="just"/>
            <a:endParaRPr lang="es-HN" dirty="0" smtClean="0"/>
          </a:p>
          <a:p>
            <a:pPr marL="742950" lvl="1" indent="-285750" algn="just">
              <a:buFont typeface="Arial" panose="020B0604020202020204" pitchFamily="34" charset="0"/>
              <a:buChar char="•"/>
            </a:pPr>
            <a:r>
              <a:rPr lang="es-HN" dirty="0"/>
              <a:t>El presente manual está dirigido a los profesionales de la Medicina Veterinaria para que puedan prestar sus servicios profesionales en actividades oficiales de competencia al Programa Avícola Nacional del SENASA, tales como la realización de auditorías de bioseguridad en establecimientos avícolas y la toma y envío de muestras para el diagnóstico de enfermedades aviares de control oficial, para que se pueda tener una mayor cobertura de vigilancia epidemiológica en estas dos actividades</a:t>
            </a:r>
            <a:r>
              <a:rPr lang="es-HN" dirty="0" smtClean="0"/>
              <a:t>.</a:t>
            </a:r>
          </a:p>
          <a:p>
            <a:pPr marL="742950" lvl="1" indent="-285750" algn="just">
              <a:buFont typeface="Arial" panose="020B0604020202020204" pitchFamily="34" charset="0"/>
              <a:buChar char="•"/>
            </a:pPr>
            <a:endParaRPr lang="es-HN" dirty="0" smtClean="0"/>
          </a:p>
          <a:p>
            <a:pPr marL="742950" lvl="1" indent="-285750" algn="just">
              <a:buFont typeface="Arial" panose="020B0604020202020204" pitchFamily="34" charset="0"/>
              <a:buChar char="•"/>
            </a:pPr>
            <a:r>
              <a:rPr lang="es-HN" dirty="0"/>
              <a:t>Este documento describe los procesos administrativos y expone en una secuencia ordenada de las principales operaciones o pasos que componen cada procedimiento y la manera de realizarlo</a:t>
            </a:r>
            <a:r>
              <a:rPr lang="es-HN" dirty="0" smtClean="0"/>
              <a:t>.</a:t>
            </a:r>
          </a:p>
          <a:p>
            <a:pPr marL="742950" lvl="1" indent="-285750" algn="just">
              <a:buFont typeface="Arial" panose="020B0604020202020204" pitchFamily="34" charset="0"/>
              <a:buChar char="•"/>
            </a:pPr>
            <a:endParaRPr lang="es-ES" dirty="0"/>
          </a:p>
          <a:p>
            <a:pPr marL="742950" lvl="1" indent="-285750" algn="just">
              <a:buFont typeface="Arial" panose="020B0604020202020204" pitchFamily="34" charset="0"/>
              <a:buChar char="•"/>
            </a:pPr>
            <a:r>
              <a:rPr lang="es-HN" dirty="0"/>
              <a:t>Lo expuesto en este documento será de cumplimiento obligatorio para todos los profesionales involucrados, por lo que el no cumplimiento de este implicará responsabilidad personal y profesional.</a:t>
            </a:r>
            <a:endParaRPr lang="es-ES" dirty="0"/>
          </a:p>
          <a:p>
            <a:pPr lvl="1" algn="just"/>
            <a:endParaRPr lang="es-ES" dirty="0"/>
          </a:p>
          <a:p>
            <a:pPr lvl="1" algn="just"/>
            <a:endParaRPr lang="es-ES" dirty="0"/>
          </a:p>
        </p:txBody>
      </p:sp>
    </p:spTree>
    <p:extLst>
      <p:ext uri="{BB962C8B-B14F-4D97-AF65-F5344CB8AC3E}">
        <p14:creationId xmlns:p14="http://schemas.microsoft.com/office/powerpoint/2010/main" val="3068545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374823" y="568405"/>
            <a:ext cx="8345494" cy="4524315"/>
          </a:xfrm>
          <a:prstGeom prst="rect">
            <a:avLst/>
          </a:prstGeom>
          <a:noFill/>
        </p:spPr>
        <p:txBody>
          <a:bodyPr wrap="square" rtlCol="0">
            <a:spAutoFit/>
          </a:bodyPr>
          <a:lstStyle/>
          <a:p>
            <a:pPr lvl="0" algn="just"/>
            <a:r>
              <a:rPr lang="es-HN" b="1" dirty="0" smtClean="0"/>
              <a:t>ANTECEDENTES</a:t>
            </a:r>
            <a:r>
              <a:rPr lang="es-HN" dirty="0" smtClean="0"/>
              <a:t>:</a:t>
            </a:r>
          </a:p>
          <a:p>
            <a:pPr lvl="0" algn="just"/>
            <a:endParaRPr lang="es-ES" dirty="0"/>
          </a:p>
          <a:p>
            <a:pPr marL="742950" lvl="1" indent="-285750" algn="just">
              <a:buFont typeface="Arial" panose="020B0604020202020204" pitchFamily="34" charset="0"/>
              <a:buChar char="•"/>
            </a:pPr>
            <a:r>
              <a:rPr lang="es-HN" dirty="0"/>
              <a:t>El Programa avícola Nacional es una dependencia técnica del Departamento de Epidemiologia de la Dirección </a:t>
            </a:r>
            <a:r>
              <a:rPr lang="es-HN" dirty="0" smtClean="0"/>
              <a:t>Técnica de </a:t>
            </a:r>
            <a:r>
              <a:rPr lang="es-HN" dirty="0"/>
              <a:t>Salud Animal del SENASA, cuya responsabilidad técnica es la vigilancia epidemiológica de las enfermedades aviares de control oficial, Influenza Aviar, Enfermedad de Newcastle, Laringortaqueitis Infecciosa Aviar y Salmonelosis Aviar</a:t>
            </a:r>
            <a:r>
              <a:rPr lang="es-HN" dirty="0" smtClean="0"/>
              <a:t>.</a:t>
            </a:r>
          </a:p>
          <a:p>
            <a:pPr lvl="1" algn="just"/>
            <a:endParaRPr lang="es-ES" dirty="0"/>
          </a:p>
          <a:p>
            <a:pPr lvl="0" algn="just"/>
            <a:r>
              <a:rPr lang="es-HN" b="1" dirty="0" smtClean="0"/>
              <a:t>OBJETIVOS</a:t>
            </a:r>
          </a:p>
          <a:p>
            <a:pPr lvl="0" algn="just"/>
            <a:endParaRPr lang="es-ES" dirty="0"/>
          </a:p>
          <a:p>
            <a:pPr marL="742950" lvl="1" indent="-285750" algn="just">
              <a:buFont typeface="Arial" panose="020B0604020202020204" pitchFamily="34" charset="0"/>
              <a:buChar char="•"/>
            </a:pPr>
            <a:r>
              <a:rPr lang="es-HN" dirty="0"/>
              <a:t>El objetivo de este Manual es entregar las directrices para la autorización de terceros por parte del SENASA, para la ejecución de actividades en el marco de sus programas oficiales del área avícola, con el objetivo de optimizar el uso de los recursos y de ampliar la cobertura, capacidad y eficiencia de los servicios prestados por el SENASA. </a:t>
            </a:r>
            <a:endParaRPr lang="es-ES" dirty="0"/>
          </a:p>
          <a:p>
            <a:pPr lvl="1" algn="just"/>
            <a:endParaRPr lang="es-ES" dirty="0"/>
          </a:p>
        </p:txBody>
      </p:sp>
    </p:spTree>
    <p:extLst>
      <p:ext uri="{BB962C8B-B14F-4D97-AF65-F5344CB8AC3E}">
        <p14:creationId xmlns:p14="http://schemas.microsoft.com/office/powerpoint/2010/main" val="308705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116769" y="321275"/>
            <a:ext cx="8826816" cy="5443551"/>
          </a:xfrm>
          <a:prstGeom prst="rect">
            <a:avLst/>
          </a:prstGeom>
          <a:noFill/>
        </p:spPr>
        <p:txBody>
          <a:bodyPr wrap="square" rtlCol="0">
            <a:spAutoFit/>
          </a:bodyPr>
          <a:lstStyle/>
          <a:p>
            <a:pPr lvl="0" algn="just"/>
            <a:r>
              <a:rPr lang="es-HN" b="1" dirty="0" smtClean="0"/>
              <a:t>MARCO LEGAL:</a:t>
            </a:r>
          </a:p>
          <a:p>
            <a:pPr lvl="0" algn="just"/>
            <a:endParaRPr lang="es-ES" dirty="0"/>
          </a:p>
          <a:p>
            <a:pPr marL="742950" lvl="1" indent="-285750" algn="just">
              <a:buFont typeface="Arial" panose="020B0604020202020204" pitchFamily="34" charset="0"/>
              <a:buChar char="•"/>
            </a:pPr>
            <a:r>
              <a:rPr lang="es-HN" sz="1600" dirty="0"/>
              <a:t>Ley Fitozoosanitaria, Decreto 157-94, 13 de enero de </a:t>
            </a:r>
            <a:r>
              <a:rPr lang="es-HN" sz="1600" dirty="0" smtClean="0"/>
              <a:t>1995</a:t>
            </a:r>
          </a:p>
          <a:p>
            <a:pPr marL="742950" lvl="1" indent="-285750" algn="just">
              <a:buFont typeface="Arial" panose="020B0604020202020204" pitchFamily="34" charset="0"/>
              <a:buChar char="•"/>
            </a:pPr>
            <a:endParaRPr lang="es-ES" sz="1600" dirty="0"/>
          </a:p>
          <a:p>
            <a:pPr marL="742950" lvl="1" indent="-285750" algn="just">
              <a:buFont typeface="Arial" panose="020B0604020202020204" pitchFamily="34" charset="0"/>
              <a:buChar char="•"/>
            </a:pPr>
            <a:r>
              <a:rPr lang="es-HN" sz="1600" dirty="0"/>
              <a:t>Ley Fitozoosanitaria Modificada, Decreto 344-2005</a:t>
            </a:r>
            <a:r>
              <a:rPr lang="es-HN" sz="1600" dirty="0" smtClean="0"/>
              <a:t>.</a:t>
            </a:r>
          </a:p>
          <a:p>
            <a:pPr marL="742950" lvl="1" indent="-285750" algn="just">
              <a:buFont typeface="Arial" panose="020B0604020202020204" pitchFamily="34" charset="0"/>
              <a:buChar char="•"/>
            </a:pPr>
            <a:endParaRPr lang="es-ES" sz="1600" dirty="0"/>
          </a:p>
          <a:p>
            <a:pPr marL="742950" lvl="1" indent="-285750" algn="just">
              <a:buFont typeface="Arial" panose="020B0604020202020204" pitchFamily="34" charset="0"/>
              <a:buChar char="•"/>
            </a:pPr>
            <a:r>
              <a:rPr lang="es-HN" sz="1600" dirty="0"/>
              <a:t>Decreto Ejecutivo No. PCM-015-2020, Creación del Servicio Nacional de Sanidad e Inocuidad Agroalimentaria (SENASA) </a:t>
            </a:r>
            <a:endParaRPr lang="es-HN" sz="1600" dirty="0" smtClean="0"/>
          </a:p>
          <a:p>
            <a:pPr marL="742950" lvl="1" indent="-285750" algn="just">
              <a:buFont typeface="Arial" panose="020B0604020202020204" pitchFamily="34" charset="0"/>
              <a:buChar char="•"/>
            </a:pPr>
            <a:endParaRPr lang="es-ES" sz="1600" dirty="0"/>
          </a:p>
          <a:p>
            <a:pPr marL="742950" lvl="1" indent="-285750" algn="just">
              <a:buFont typeface="Arial" panose="020B0604020202020204" pitchFamily="34" charset="0"/>
              <a:buChar char="•"/>
            </a:pPr>
            <a:r>
              <a:rPr lang="es-HN" sz="1600" dirty="0"/>
              <a:t>Reglamento General de Autorización de Terceros Acuerdo C.D. SENASA 006-2020</a:t>
            </a:r>
            <a:r>
              <a:rPr lang="es-HN" sz="1600" dirty="0" smtClean="0"/>
              <a:t>.</a:t>
            </a:r>
          </a:p>
          <a:p>
            <a:pPr marL="742950" lvl="1" indent="-285750" algn="just">
              <a:buFont typeface="Arial" panose="020B0604020202020204" pitchFamily="34" charset="0"/>
              <a:buChar char="•"/>
            </a:pPr>
            <a:endParaRPr lang="es-HN" sz="1600" dirty="0" smtClean="0"/>
          </a:p>
          <a:p>
            <a:pPr marL="742950" lvl="1" indent="-285750" algn="just">
              <a:buFont typeface="Arial" panose="020B0604020202020204" pitchFamily="34" charset="0"/>
              <a:buChar char="•"/>
            </a:pPr>
            <a:r>
              <a:rPr lang="es-HN" sz="1600" dirty="0"/>
              <a:t>Manual de Autorización de Terceros en Auditorias de Bioseguridad en Granjas Avícolas, Código SENASA-SA/PAN-UAT-MAN-2021-01, Rev. 1</a:t>
            </a:r>
            <a:r>
              <a:rPr lang="es-HN" sz="1600" dirty="0" smtClean="0"/>
              <a:t>.</a:t>
            </a:r>
          </a:p>
          <a:p>
            <a:pPr marL="742950" lvl="1" indent="-285750" algn="just">
              <a:buFont typeface="Arial" panose="020B0604020202020204" pitchFamily="34" charset="0"/>
              <a:buChar char="•"/>
            </a:pPr>
            <a:endParaRPr lang="es-ES" sz="1600" dirty="0"/>
          </a:p>
          <a:p>
            <a:pPr marL="742950" lvl="1" indent="-285750" algn="just">
              <a:buFont typeface="Arial" panose="020B0604020202020204" pitchFamily="34" charset="0"/>
              <a:buChar char="•"/>
            </a:pPr>
            <a:r>
              <a:rPr lang="es-HN" sz="1600" dirty="0" smtClean="0"/>
              <a:t>Reglamento </a:t>
            </a:r>
            <a:r>
              <a:rPr lang="es-HN" sz="1600" dirty="0"/>
              <a:t>para la Prevención, Control y Erradicación de Enfermedades Aviares, Acuerdo </a:t>
            </a:r>
            <a:r>
              <a:rPr lang="es-HN" sz="1600" dirty="0" smtClean="0"/>
              <a:t>004-2018</a:t>
            </a:r>
          </a:p>
          <a:p>
            <a:pPr marL="742950" lvl="1" indent="-285750" algn="just">
              <a:buFont typeface="Arial" panose="020B0604020202020204" pitchFamily="34" charset="0"/>
              <a:buChar char="•"/>
            </a:pPr>
            <a:endParaRPr lang="es-ES" sz="1600" dirty="0"/>
          </a:p>
          <a:p>
            <a:pPr marL="742950" lvl="1" indent="-285750" algn="just">
              <a:buFont typeface="Arial" panose="020B0604020202020204" pitchFamily="34" charset="0"/>
              <a:buChar char="•"/>
            </a:pPr>
            <a:r>
              <a:rPr lang="es-HN" sz="1600" dirty="0"/>
              <a:t>Reglamento del Programa Avícola Nacional, acuerdo </a:t>
            </a:r>
            <a:r>
              <a:rPr lang="es-HN" sz="1600" dirty="0" smtClean="0"/>
              <a:t>007-2018</a:t>
            </a:r>
          </a:p>
          <a:p>
            <a:pPr marL="742950" lvl="1" indent="-285750" algn="just">
              <a:buFont typeface="Arial" panose="020B0604020202020204" pitchFamily="34" charset="0"/>
              <a:buChar char="•"/>
            </a:pPr>
            <a:endParaRPr lang="es-ES" sz="1600" dirty="0"/>
          </a:p>
          <a:p>
            <a:pPr marL="742950" lvl="1" indent="-285750" algn="just">
              <a:buFont typeface="Arial" panose="020B0604020202020204" pitchFamily="34" charset="0"/>
              <a:buChar char="•"/>
            </a:pPr>
            <a:r>
              <a:rPr lang="es-HN" sz="1600" dirty="0"/>
              <a:t>Reglamento del Programa Avícola Nacional, Acuerdo Modificado C.D. SENASA-007-2019. </a:t>
            </a:r>
            <a:endParaRPr lang="es-ES" sz="1600" dirty="0"/>
          </a:p>
          <a:p>
            <a:pPr marL="742950" lvl="1" indent="-285750" algn="just">
              <a:buFont typeface="Arial" panose="020B0604020202020204" pitchFamily="34" charset="0"/>
              <a:buChar char="•"/>
            </a:pPr>
            <a:endParaRPr lang="es-ES" dirty="0"/>
          </a:p>
        </p:txBody>
      </p:sp>
    </p:spTree>
    <p:extLst>
      <p:ext uri="{BB962C8B-B14F-4D97-AF65-F5344CB8AC3E}">
        <p14:creationId xmlns:p14="http://schemas.microsoft.com/office/powerpoint/2010/main" val="132792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632738"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22423" y="263600"/>
            <a:ext cx="8683922" cy="5724644"/>
          </a:xfrm>
          <a:prstGeom prst="rect">
            <a:avLst/>
          </a:prstGeom>
          <a:noFill/>
        </p:spPr>
        <p:txBody>
          <a:bodyPr wrap="square" rtlCol="0">
            <a:spAutoFit/>
          </a:bodyPr>
          <a:lstStyle/>
          <a:p>
            <a:pPr lvl="0" algn="just"/>
            <a:r>
              <a:rPr lang="es-HN" sz="1600" b="1" dirty="0" smtClean="0"/>
              <a:t>MARCO LEGAL:</a:t>
            </a:r>
            <a:endParaRPr lang="es-ES" sz="1600" b="1" dirty="0"/>
          </a:p>
          <a:p>
            <a:pPr marL="742950" lvl="1" indent="-285750" algn="just">
              <a:buFont typeface="Arial" panose="020B0604020202020204" pitchFamily="34" charset="0"/>
              <a:buChar char="•"/>
            </a:pPr>
            <a:r>
              <a:rPr lang="es-HN" sz="1400" dirty="0"/>
              <a:t>Manual de Bioseguridad, </a:t>
            </a:r>
            <a:r>
              <a:rPr lang="pt-BR" sz="1400" dirty="0"/>
              <a:t>Código SENASA-SA/PAN-MAN-2021-02. </a:t>
            </a:r>
            <a:r>
              <a:rPr lang="es-HN" sz="1400" dirty="0"/>
              <a:t>Rev. </a:t>
            </a:r>
            <a:r>
              <a:rPr lang="es-HN" sz="1400" dirty="0" smtClean="0"/>
              <a:t>2</a:t>
            </a:r>
          </a:p>
          <a:p>
            <a:pPr marL="742950" lvl="1" indent="-285750" algn="just">
              <a:buFont typeface="Arial" panose="020B0604020202020204" pitchFamily="34" charset="0"/>
              <a:buChar char="•"/>
            </a:pPr>
            <a:endParaRPr lang="es-ES" sz="1400" dirty="0"/>
          </a:p>
          <a:p>
            <a:pPr marL="742950" lvl="1" indent="-285750" algn="just">
              <a:buFont typeface="Arial" panose="020B0604020202020204" pitchFamily="34" charset="0"/>
              <a:buChar char="•"/>
            </a:pPr>
            <a:r>
              <a:rPr lang="es-HN" sz="1400" dirty="0"/>
              <a:t>Guía para Regular el Proceso de Inspección y Certificación de Establecimientos Avícolas: </a:t>
            </a:r>
            <a:r>
              <a:rPr lang="pt-BR" sz="1400" dirty="0"/>
              <a:t>Código SENASA-SA/PAN-GUI-001-Rev. </a:t>
            </a:r>
            <a:r>
              <a:rPr lang="es-HN" sz="1400" dirty="0"/>
              <a:t>2</a:t>
            </a:r>
            <a:r>
              <a:rPr lang="es-HN" sz="1400" dirty="0" smtClean="0"/>
              <a:t>.</a:t>
            </a:r>
          </a:p>
          <a:p>
            <a:pPr marL="742950" lvl="1" indent="-285750" algn="just">
              <a:buFont typeface="Arial" panose="020B0604020202020204" pitchFamily="34" charset="0"/>
              <a:buChar char="•"/>
            </a:pPr>
            <a:endParaRPr lang="es-ES" sz="1400" dirty="0"/>
          </a:p>
          <a:p>
            <a:pPr marL="742950" lvl="1" indent="-285750" algn="just">
              <a:buFont typeface="Arial" panose="020B0604020202020204" pitchFamily="34" charset="0"/>
              <a:buChar char="•"/>
            </a:pPr>
            <a:r>
              <a:rPr lang="es-ES" sz="1400" dirty="0"/>
              <a:t>Guía para la aplicación del formato de Evaluación de Medidas </a:t>
            </a:r>
            <a:r>
              <a:rPr lang="es-ES" sz="1400" dirty="0" smtClean="0"/>
              <a:t>de     </a:t>
            </a:r>
            <a:r>
              <a:rPr lang="es-ES" sz="1400" dirty="0"/>
              <a:t>Bioseguridad en granjas,     Código SENASA-SA/PAN-GUI-002-Rev. </a:t>
            </a:r>
            <a:r>
              <a:rPr lang="es-ES" sz="1400" dirty="0" smtClean="0"/>
              <a:t>2</a:t>
            </a:r>
          </a:p>
          <a:p>
            <a:pPr marL="742950" lvl="1" indent="-285750" algn="just">
              <a:buFont typeface="Arial" panose="020B0604020202020204" pitchFamily="34" charset="0"/>
              <a:buChar char="•"/>
            </a:pPr>
            <a:endParaRPr lang="es-ES" sz="1400" dirty="0"/>
          </a:p>
          <a:p>
            <a:pPr marL="742950" lvl="1" indent="-285750" algn="just">
              <a:buFont typeface="Arial" panose="020B0604020202020204" pitchFamily="34" charset="0"/>
              <a:buChar char="•"/>
            </a:pPr>
            <a:r>
              <a:rPr lang="es-ES" sz="1400" dirty="0"/>
              <a:t>Guía para la aplicación del formato de Evaluación de Medidas de Bioseguridad en Incubadoras, </a:t>
            </a:r>
            <a:r>
              <a:rPr lang="pt-BR" sz="1400" dirty="0"/>
              <a:t>Código SENASA-SA/PAN-GUI-003-Rev. </a:t>
            </a:r>
            <a:r>
              <a:rPr lang="es-ES" sz="1400" dirty="0" smtClean="0"/>
              <a:t>2</a:t>
            </a:r>
          </a:p>
          <a:p>
            <a:pPr marL="742950" lvl="1" indent="-285750" algn="just">
              <a:buFont typeface="Arial" panose="020B0604020202020204" pitchFamily="34" charset="0"/>
              <a:buChar char="•"/>
            </a:pPr>
            <a:endParaRPr lang="es-ES" sz="1400" dirty="0"/>
          </a:p>
          <a:p>
            <a:pPr marL="742950" lvl="1" indent="-285750" algn="just">
              <a:buFont typeface="Arial" panose="020B0604020202020204" pitchFamily="34" charset="0"/>
              <a:buChar char="•"/>
            </a:pPr>
            <a:r>
              <a:rPr lang="es-ES" sz="1400" dirty="0"/>
              <a:t>Formato de Evaluación de Medidas de Bioseguridad en granjas de pollo de engorde, </a:t>
            </a:r>
            <a:r>
              <a:rPr lang="pt-BR" sz="1400" dirty="0"/>
              <a:t>Código SENASA-SA/PAN-F-001-Rev. </a:t>
            </a:r>
            <a:r>
              <a:rPr lang="es-ES" sz="1400" dirty="0" smtClean="0"/>
              <a:t>2</a:t>
            </a:r>
          </a:p>
          <a:p>
            <a:pPr marL="742950" lvl="1" indent="-285750" algn="just">
              <a:buFont typeface="Arial" panose="020B0604020202020204" pitchFamily="34" charset="0"/>
              <a:buChar char="•"/>
            </a:pPr>
            <a:endParaRPr lang="es-ES" sz="1400" dirty="0"/>
          </a:p>
          <a:p>
            <a:pPr marL="742950" lvl="1" indent="-285750" algn="just">
              <a:buFont typeface="Arial" panose="020B0604020202020204" pitchFamily="34" charset="0"/>
              <a:buChar char="•"/>
            </a:pPr>
            <a:r>
              <a:rPr lang="es-ES" sz="1400" dirty="0"/>
              <a:t>Formato de Evaluación de Medidas de Bioseguridad en granjas de    gallinas ponedoras comerciales,     </a:t>
            </a:r>
            <a:r>
              <a:rPr lang="pt-BR" sz="1400" dirty="0"/>
              <a:t>Código SENASA-SA/PAN-F-002-Rev. </a:t>
            </a:r>
            <a:r>
              <a:rPr lang="es-ES" sz="1400" dirty="0"/>
              <a:t>2</a:t>
            </a:r>
            <a:r>
              <a:rPr lang="es-ES" sz="1400" dirty="0" smtClean="0"/>
              <a:t>.</a:t>
            </a:r>
          </a:p>
          <a:p>
            <a:pPr marL="742950" lvl="1" indent="-285750" algn="just">
              <a:buFont typeface="Arial" panose="020B0604020202020204" pitchFamily="34" charset="0"/>
              <a:buChar char="•"/>
            </a:pPr>
            <a:endParaRPr lang="es-ES" sz="1400" dirty="0"/>
          </a:p>
          <a:p>
            <a:pPr marL="742950" lvl="1" indent="-285750" algn="just">
              <a:buFont typeface="Arial" panose="020B0604020202020204" pitchFamily="34" charset="0"/>
              <a:buChar char="•"/>
            </a:pPr>
            <a:r>
              <a:rPr lang="es-ES" sz="1400" dirty="0"/>
              <a:t>Formato de Evaluación de Medidas de Bioseguridad en granjas de    reproductores, </a:t>
            </a:r>
            <a:r>
              <a:rPr lang="es-HN" sz="1400" dirty="0"/>
              <a:t>    </a:t>
            </a:r>
            <a:r>
              <a:rPr lang="pt-BR" sz="1400" dirty="0"/>
              <a:t>Código SENASA-SA/PAN-F-003-Rev. </a:t>
            </a:r>
            <a:r>
              <a:rPr lang="es-ES" sz="1400" dirty="0"/>
              <a:t>2</a:t>
            </a:r>
            <a:r>
              <a:rPr lang="es-ES" sz="1400" dirty="0" smtClean="0"/>
              <a:t>.</a:t>
            </a:r>
          </a:p>
          <a:p>
            <a:pPr marL="742950" lvl="1" indent="-285750" algn="just">
              <a:buFont typeface="Arial" panose="020B0604020202020204" pitchFamily="34" charset="0"/>
              <a:buChar char="•"/>
            </a:pPr>
            <a:endParaRPr lang="es-ES" sz="1400" dirty="0"/>
          </a:p>
          <a:p>
            <a:pPr marL="742950" lvl="1" indent="-285750" algn="just">
              <a:buFont typeface="Arial" panose="020B0604020202020204" pitchFamily="34" charset="0"/>
              <a:buChar char="•"/>
            </a:pPr>
            <a:r>
              <a:rPr lang="es-ES" sz="1400" dirty="0"/>
              <a:t>Formato de Evaluación de Medidas de Bioseguridad en Incubadoras, Código </a:t>
            </a:r>
            <a:r>
              <a:rPr lang="es-ES" sz="1400" dirty="0" smtClean="0"/>
              <a:t>SENASA-SA/PAN-F-004-Rev.2</a:t>
            </a:r>
          </a:p>
          <a:p>
            <a:pPr marL="742950" lvl="1" indent="-285750" algn="just">
              <a:buFont typeface="Arial" panose="020B0604020202020204" pitchFamily="34" charset="0"/>
              <a:buChar char="•"/>
            </a:pPr>
            <a:endParaRPr lang="es-ES" sz="1400" dirty="0"/>
          </a:p>
          <a:p>
            <a:pPr marL="742950" lvl="1" indent="-285750" algn="just">
              <a:buFont typeface="Arial" panose="020B0604020202020204" pitchFamily="34" charset="0"/>
              <a:buChar char="•"/>
            </a:pPr>
            <a:r>
              <a:rPr lang="es-HN" sz="1400" dirty="0"/>
              <a:t>Instructivo Técnico de toma y envío de muestras al laboratorio. IHIMV-IT-01 instructivo para la correcta recolección y transporte de muestras aviares al laboratorio, </a:t>
            </a:r>
            <a:r>
              <a:rPr lang="pt-BR" sz="1400" dirty="0"/>
              <a:t>Código SENASA-SA/PAN-INS-001-Rev.1</a:t>
            </a:r>
            <a:endParaRPr lang="es-ES" sz="1400" dirty="0"/>
          </a:p>
        </p:txBody>
      </p:sp>
    </p:spTree>
    <p:extLst>
      <p:ext uri="{BB962C8B-B14F-4D97-AF65-F5344CB8AC3E}">
        <p14:creationId xmlns:p14="http://schemas.microsoft.com/office/powerpoint/2010/main" val="3479729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116767" y="288311"/>
            <a:ext cx="8878951" cy="6047809"/>
          </a:xfrm>
          <a:prstGeom prst="rect">
            <a:avLst/>
          </a:prstGeom>
          <a:noFill/>
        </p:spPr>
        <p:txBody>
          <a:bodyPr wrap="square" rtlCol="0">
            <a:spAutoFit/>
          </a:bodyPr>
          <a:lstStyle/>
          <a:p>
            <a:pPr lvl="0" algn="just"/>
            <a:r>
              <a:rPr lang="es-HN" b="1" dirty="0" smtClean="0"/>
              <a:t>DEFINICIONES / ABREVIATURAS:</a:t>
            </a:r>
            <a:endParaRPr lang="es-ES" b="1" dirty="0"/>
          </a:p>
          <a:p>
            <a:pPr marL="742950" lvl="1" indent="-285750" algn="just">
              <a:buFont typeface="Arial" panose="020B0604020202020204" pitchFamily="34" charset="0"/>
              <a:buChar char="•"/>
            </a:pPr>
            <a:r>
              <a:rPr lang="es-HN" sz="1300" b="1" dirty="0"/>
              <a:t>ADMINISTRADOR DE GRANJA:</a:t>
            </a:r>
            <a:r>
              <a:rPr lang="es-HN" sz="1300" dirty="0"/>
              <a:t> Persona designada por el titular de la granja como responsable de las medidas de manejo de la granja.</a:t>
            </a:r>
            <a:endParaRPr lang="es-ES" sz="1300" b="1" dirty="0"/>
          </a:p>
          <a:p>
            <a:pPr marL="742950" lvl="1" indent="-285750" algn="just">
              <a:buFont typeface="Arial" panose="020B0604020202020204" pitchFamily="34" charset="0"/>
              <a:buChar char="•"/>
            </a:pPr>
            <a:r>
              <a:rPr lang="es-ES" sz="1300" b="1" dirty="0"/>
              <a:t>AUTORIZACIÓN</a:t>
            </a:r>
            <a:r>
              <a:rPr lang="es-ES" sz="1300" dirty="0"/>
              <a:t>: Acto </a:t>
            </a:r>
            <a:r>
              <a:rPr lang="es-HN" sz="1300" dirty="0"/>
              <a:t>mediante</a:t>
            </a:r>
            <a:r>
              <a:rPr lang="es-ES" sz="1300" dirty="0"/>
              <a:t> el cual el Servicio autoriza a un tercero para que ejecute una o más Actividades en el marco de programas oficiales del Servicio, bajo condiciones definidas en el Reglamento Específico de Acreditación de cada actividad.</a:t>
            </a:r>
          </a:p>
          <a:p>
            <a:pPr marL="742950" lvl="1" indent="-285750" algn="just">
              <a:buFont typeface="Arial" panose="020B0604020202020204" pitchFamily="34" charset="0"/>
              <a:buChar char="•"/>
            </a:pPr>
            <a:r>
              <a:rPr lang="es-ES" sz="1300" b="1" dirty="0"/>
              <a:t>AUTORIZADO TERCERO</a:t>
            </a:r>
            <a:r>
              <a:rPr lang="es-ES" sz="1300" dirty="0"/>
              <a:t>: Persona Natural o Jurídica, autorizada por el SENASA, para ejecutar una o más actividades en el marco de programas oficiales del servicio y que por consiguiente aparece inscrita en el Registro de Terceros Autorizados administrado por el SENASA.</a:t>
            </a:r>
          </a:p>
          <a:p>
            <a:pPr marL="742950" lvl="1" indent="-285750" algn="just">
              <a:buFont typeface="Arial" panose="020B0604020202020204" pitchFamily="34" charset="0"/>
              <a:buChar char="•"/>
            </a:pPr>
            <a:r>
              <a:rPr lang="es-HN" sz="1300" b="1" dirty="0"/>
              <a:t>BIOSEGURIDAD: </a:t>
            </a:r>
            <a:r>
              <a:rPr lang="es-HN" sz="1300" dirty="0"/>
              <a:t>Bios= vida; Seguridad= protección; Conjunto de medidas de manejo, sanitarias y profilácticas que, implementadas y usadas correcta y permanentemente, previenen o impiden el ingreso y salida de agentes patógenos de las explotaciones avícolas</a:t>
            </a:r>
            <a:endParaRPr lang="es-ES" sz="1300" dirty="0"/>
          </a:p>
          <a:p>
            <a:pPr marL="742950" lvl="1" indent="-285750" algn="just">
              <a:buFont typeface="Arial" panose="020B0604020202020204" pitchFamily="34" charset="0"/>
              <a:buChar char="•"/>
            </a:pPr>
            <a:r>
              <a:rPr lang="es-ES" sz="1300" b="1" dirty="0"/>
              <a:t>UAT</a:t>
            </a:r>
            <a:r>
              <a:rPr lang="es-HN" sz="1300" dirty="0"/>
              <a:t>: Abreviatura de la Unidad de Autorización de Terceros, el cual tiene por Ley y Reglamento la potestad de Autorizar o no a Terceros como personas naturales o jurídicas.</a:t>
            </a:r>
            <a:endParaRPr lang="es-ES" sz="1300" dirty="0"/>
          </a:p>
          <a:p>
            <a:pPr marL="742950" lvl="1" indent="-285750" algn="just">
              <a:buFont typeface="Arial" panose="020B0604020202020204" pitchFamily="34" charset="0"/>
              <a:buChar char="•"/>
            </a:pPr>
            <a:r>
              <a:rPr lang="es-HN" sz="1300" b="1" dirty="0"/>
              <a:t>EMPRESA AVÍCOLA:</a:t>
            </a:r>
            <a:r>
              <a:rPr lang="es-HN" sz="1300" dirty="0"/>
              <a:t> Empresa que realiza la operación productiva consistente en la reproducción de aves de corral y/o producción de carne, huevos y </a:t>
            </a:r>
            <a:r>
              <a:rPr lang="es-HN" sz="1300" dirty="0" smtClean="0"/>
              <a:t>subproductos, Incubación. </a:t>
            </a:r>
            <a:r>
              <a:rPr lang="es-HN" sz="1300" dirty="0"/>
              <a:t>Puede tener una o más granjas.</a:t>
            </a:r>
            <a:endParaRPr lang="es-ES" sz="1300" dirty="0"/>
          </a:p>
          <a:p>
            <a:pPr marL="742950" lvl="1" indent="-285750" algn="just">
              <a:buFont typeface="Arial" panose="020B0604020202020204" pitchFamily="34" charset="0"/>
              <a:buChar char="•"/>
            </a:pPr>
            <a:r>
              <a:rPr lang="es-HN" sz="1300" b="1" dirty="0"/>
              <a:t>MÉDICO VETERINARIO REGENTE</a:t>
            </a:r>
            <a:r>
              <a:rPr lang="es-HN" sz="1300" dirty="0"/>
              <a:t>: Profesional que presta sus servicios profesionales a una o más empresas avícolas en forma privada.</a:t>
            </a:r>
            <a:endParaRPr lang="es-ES" sz="1300" dirty="0"/>
          </a:p>
          <a:p>
            <a:pPr marL="742950" lvl="1" indent="-285750" algn="just">
              <a:buFont typeface="Arial" panose="020B0604020202020204" pitchFamily="34" charset="0"/>
              <a:buChar char="•"/>
            </a:pPr>
            <a:r>
              <a:rPr lang="es-HN" sz="1300" b="1" dirty="0"/>
              <a:t>MÉDICO VETERINARIO AUTORIZADO</a:t>
            </a:r>
            <a:r>
              <a:rPr lang="es-HN" sz="1300" dirty="0"/>
              <a:t>: Persona natural o jurídica, autorizado por el SENASA para ejecutar una o más actividades en el marco de programas oficiales del Servicio y por consiguiente aparece en el registro de autorizados terceros administrados por SENASA.</a:t>
            </a:r>
            <a:endParaRPr lang="es-ES" sz="1300" dirty="0"/>
          </a:p>
          <a:p>
            <a:pPr marL="742950" lvl="1" indent="-285750" algn="just">
              <a:buFont typeface="Arial" panose="020B0604020202020204" pitchFamily="34" charset="0"/>
              <a:buChar char="•"/>
            </a:pPr>
            <a:r>
              <a:rPr lang="es-HN" sz="1300" b="1" dirty="0"/>
              <a:t>MÉDICO VETERINARIO OFICIAL:</a:t>
            </a:r>
            <a:r>
              <a:rPr lang="es-HN" sz="1300" dirty="0"/>
              <a:t> Médico Veterinario que pertenece al SENASA u otras instituciones públicas. </a:t>
            </a:r>
            <a:endParaRPr lang="es-ES" sz="1300" dirty="0"/>
          </a:p>
          <a:p>
            <a:pPr marL="742950" lvl="1" indent="-285750" algn="just">
              <a:buFont typeface="Arial" panose="020B0604020202020204" pitchFamily="34" charset="0"/>
              <a:buChar char="•"/>
            </a:pPr>
            <a:r>
              <a:rPr lang="es-ES" sz="1300" b="1" dirty="0"/>
              <a:t>REVOCACIÓN DE LA AUTORIZACIÓN DE TERCEROS</a:t>
            </a:r>
            <a:r>
              <a:rPr lang="es-HN" sz="1300" dirty="0"/>
              <a:t>: </a:t>
            </a:r>
            <a:r>
              <a:rPr lang="es-ES" sz="1300" dirty="0"/>
              <a:t>Acto mediante el cual el SENASA deja sin efecto la autorización de un tercero de manera anticipada a la fecha de expiración de la </a:t>
            </a:r>
            <a:r>
              <a:rPr lang="es-ES" sz="1300" dirty="0" smtClean="0"/>
              <a:t>misma, por un plazo de 1 año.</a:t>
            </a:r>
            <a:endParaRPr lang="es-ES" sz="1300" dirty="0"/>
          </a:p>
          <a:p>
            <a:pPr marL="742950" lvl="1" indent="-285750" algn="just">
              <a:buFont typeface="Arial" panose="020B0604020202020204" pitchFamily="34" charset="0"/>
              <a:buChar char="•"/>
            </a:pPr>
            <a:r>
              <a:rPr lang="es-ES" sz="1300" b="1" dirty="0"/>
              <a:t>SUSPENSIÓN DE LA AUTORIZACIÓN</a:t>
            </a:r>
            <a:r>
              <a:rPr lang="es-HN" sz="1300" dirty="0"/>
              <a:t>: </a:t>
            </a:r>
            <a:r>
              <a:rPr lang="es-ES" sz="1300" dirty="0"/>
              <a:t>Acto mediante el cual el SENASA interrumpe temporalmente la autorización para que un autorizado-tercero ejecute la actividad para la cual se encuentra </a:t>
            </a:r>
            <a:r>
              <a:rPr lang="es-ES" sz="1300" dirty="0" smtClean="0"/>
              <a:t>autorizado, la cual </a:t>
            </a:r>
            <a:r>
              <a:rPr lang="es-HN" sz="1300" dirty="0" smtClean="0"/>
              <a:t>durará </a:t>
            </a:r>
            <a:r>
              <a:rPr lang="es-HN" sz="1300" dirty="0"/>
              <a:t>al menos el tiempo que requiera el autorizado tercero para implementar las medidas correctivas y su posterior verificación por parte del SENASA. </a:t>
            </a:r>
            <a:endParaRPr lang="es-ES" sz="1300" dirty="0"/>
          </a:p>
          <a:p>
            <a:pPr marL="742950" lvl="1" indent="-285750" algn="just">
              <a:buFont typeface="Arial" panose="020B0604020202020204" pitchFamily="34" charset="0"/>
              <a:buChar char="•"/>
            </a:pPr>
            <a:endParaRPr lang="es-ES" dirty="0"/>
          </a:p>
        </p:txBody>
      </p:sp>
    </p:spTree>
    <p:extLst>
      <p:ext uri="{BB962C8B-B14F-4D97-AF65-F5344CB8AC3E}">
        <p14:creationId xmlns:p14="http://schemas.microsoft.com/office/powerpoint/2010/main" val="327607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153840" y="436593"/>
            <a:ext cx="8801764" cy="4123049"/>
          </a:xfrm>
          <a:prstGeom prst="rect">
            <a:avLst/>
          </a:prstGeom>
          <a:noFill/>
        </p:spPr>
        <p:txBody>
          <a:bodyPr wrap="square" rtlCol="0">
            <a:spAutoFit/>
          </a:bodyPr>
          <a:lstStyle/>
          <a:p>
            <a:pPr lvl="0" algn="just"/>
            <a:r>
              <a:rPr lang="es-HN" b="1" dirty="0" smtClean="0"/>
              <a:t>ALCANCE DE LA AUTORIZACIÓN:</a:t>
            </a:r>
          </a:p>
          <a:p>
            <a:pPr lvl="0" algn="just"/>
            <a:endParaRPr lang="es-ES" dirty="0"/>
          </a:p>
          <a:p>
            <a:pPr marL="742950" lvl="1" indent="-285750" algn="just">
              <a:buFont typeface="Arial" panose="020B0604020202020204" pitchFamily="34" charset="0"/>
              <a:buChar char="•"/>
            </a:pPr>
            <a:r>
              <a:rPr lang="es-HN" dirty="0"/>
              <a:t>La autorización de terceros para la ejecución de actividades en el marco de programas oficiales del área avícola es de carácter nacional y se otorga de manera específica por actividad</a:t>
            </a:r>
            <a:r>
              <a:rPr lang="es-HN" dirty="0" smtClean="0"/>
              <a:t>.</a:t>
            </a:r>
          </a:p>
          <a:p>
            <a:pPr marL="742950" lvl="1" indent="-285750" algn="just">
              <a:buFont typeface="Arial" panose="020B0604020202020204" pitchFamily="34" charset="0"/>
              <a:buChar char="•"/>
            </a:pPr>
            <a:endParaRPr lang="es-ES" dirty="0"/>
          </a:p>
          <a:p>
            <a:pPr marL="742950" lvl="1" indent="-285750" algn="just">
              <a:buFont typeface="Arial" panose="020B0604020202020204" pitchFamily="34" charset="0"/>
              <a:buChar char="•"/>
            </a:pPr>
            <a:r>
              <a:rPr lang="es-HN" dirty="0"/>
              <a:t>Existen dos actividades para las cuales se otorgará esta autorización de Terceros:</a:t>
            </a:r>
            <a:endParaRPr lang="es-ES" dirty="0"/>
          </a:p>
          <a:p>
            <a:pPr marL="1200150" lvl="2" indent="-285750" algn="just">
              <a:buFont typeface="Arial" panose="020B0604020202020204" pitchFamily="34" charset="0"/>
              <a:buChar char="•"/>
            </a:pPr>
            <a:r>
              <a:rPr lang="es-HN" dirty="0"/>
              <a:t>Realización de auditorías de bioseguridad en unidades de producción avícola, para fines de vigilancia epidemiológica; registro y renovación de unidades de producción y verificación de requisitos de bioseguridad armonizados para el intercambio comercial regional.</a:t>
            </a:r>
            <a:endParaRPr lang="es-ES" dirty="0"/>
          </a:p>
          <a:p>
            <a:pPr marL="1200150" lvl="2" indent="-285750" algn="just">
              <a:buFont typeface="Arial" panose="020B0604020202020204" pitchFamily="34" charset="0"/>
              <a:buChar char="•"/>
            </a:pPr>
            <a:r>
              <a:rPr lang="es-HN" dirty="0"/>
              <a:t>Toma y envío de muestras aviares para diagnóstico laboratorial, con fines de vigilancia epidemiológica.</a:t>
            </a:r>
            <a:endParaRPr lang="es-ES" dirty="0"/>
          </a:p>
          <a:p>
            <a:pPr marL="742950" lvl="1" indent="-285750" algn="just">
              <a:buFont typeface="Arial" panose="020B0604020202020204" pitchFamily="34" charset="0"/>
              <a:buChar char="•"/>
            </a:pPr>
            <a:endParaRPr lang="es-ES" dirty="0"/>
          </a:p>
        </p:txBody>
      </p:sp>
    </p:spTree>
    <p:extLst>
      <p:ext uri="{BB962C8B-B14F-4D97-AF65-F5344CB8AC3E}">
        <p14:creationId xmlns:p14="http://schemas.microsoft.com/office/powerpoint/2010/main" val="82228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47135" y="325383"/>
            <a:ext cx="8658871" cy="6032421"/>
          </a:xfrm>
          <a:prstGeom prst="rect">
            <a:avLst/>
          </a:prstGeom>
          <a:noFill/>
        </p:spPr>
        <p:txBody>
          <a:bodyPr wrap="square" rtlCol="0">
            <a:spAutoFit/>
          </a:bodyPr>
          <a:lstStyle/>
          <a:p>
            <a:pPr lvl="0" algn="just"/>
            <a:r>
              <a:rPr lang="es-HN" b="1" dirty="0" smtClean="0"/>
              <a:t>PROCEDIMIENTO DE LA AUTORIZACIÓN:</a:t>
            </a:r>
            <a:endParaRPr lang="es-ES" b="1" dirty="0"/>
          </a:p>
          <a:p>
            <a:pPr marL="857250" lvl="1" indent="-400050" algn="just">
              <a:buFont typeface="+mj-lt"/>
              <a:buAutoNum type="romanUcPeriod"/>
            </a:pPr>
            <a:r>
              <a:rPr lang="es-HN" sz="1600" dirty="0"/>
              <a:t>Presentación de la solicitud de autorización de terceros</a:t>
            </a:r>
            <a:r>
              <a:rPr lang="es-HN" sz="1600" dirty="0" smtClean="0"/>
              <a:t>.</a:t>
            </a:r>
          </a:p>
          <a:p>
            <a:pPr marL="1257300" lvl="2" indent="-342900" algn="just">
              <a:buFont typeface="+mj-lt"/>
              <a:buAutoNum type="arabicPeriod"/>
            </a:pPr>
            <a:r>
              <a:rPr lang="es-HN" sz="1600" dirty="0" smtClean="0"/>
              <a:t> Llenado de la solicitud</a:t>
            </a:r>
          </a:p>
          <a:p>
            <a:pPr marL="1257300" lvl="2" indent="-342900" algn="just">
              <a:buFont typeface="+mj-lt"/>
              <a:buAutoNum type="arabicPeriod"/>
            </a:pPr>
            <a:r>
              <a:rPr lang="es-HN" sz="1600" dirty="0" smtClean="0"/>
              <a:t>Pago de tasa por postulación</a:t>
            </a:r>
            <a:endParaRPr lang="es-ES" sz="1600" dirty="0"/>
          </a:p>
          <a:p>
            <a:pPr marL="1257300" lvl="2" indent="-342900" algn="just">
              <a:buFont typeface="+mj-lt"/>
              <a:buAutoNum type="arabicPeriod"/>
            </a:pPr>
            <a:r>
              <a:rPr lang="es-HN" sz="1600" u="sng" dirty="0" smtClean="0"/>
              <a:t>Expediente </a:t>
            </a:r>
            <a:r>
              <a:rPr lang="es-HN" sz="1600" u="sng" dirty="0"/>
              <a:t>Legal de personas naturales o </a:t>
            </a:r>
            <a:r>
              <a:rPr lang="es-HN" sz="1600" u="sng" dirty="0" smtClean="0"/>
              <a:t>jurídicas:</a:t>
            </a:r>
            <a:endParaRPr lang="es-ES" sz="1600" dirty="0"/>
          </a:p>
          <a:p>
            <a:pPr marL="1714500" lvl="3" indent="-342900" algn="just">
              <a:buFont typeface="+mj-lt"/>
              <a:buAutoNum type="alphaLcPeriod"/>
            </a:pPr>
            <a:r>
              <a:rPr lang="es-HN" sz="1600" u="sng" dirty="0" smtClean="0"/>
              <a:t>Persona Natural:</a:t>
            </a:r>
          </a:p>
          <a:p>
            <a:pPr marL="2228850" lvl="4" indent="-400050" algn="just">
              <a:buFont typeface="+mj-lt"/>
              <a:buAutoNum type="romanLcPeriod"/>
            </a:pPr>
            <a:r>
              <a:rPr lang="es-HN" sz="1600" u="sng" dirty="0" smtClean="0"/>
              <a:t>Copia de la DNI y del RTN por ambos lados</a:t>
            </a:r>
          </a:p>
          <a:p>
            <a:pPr marL="2228850" lvl="4" indent="-400050" algn="just">
              <a:buFont typeface="+mj-lt"/>
              <a:buAutoNum type="romanLcPeriod"/>
            </a:pPr>
            <a:r>
              <a:rPr lang="es-HN" sz="1600" u="sng" dirty="0" smtClean="0"/>
              <a:t>Declaración jurada simple</a:t>
            </a:r>
          </a:p>
          <a:p>
            <a:pPr marL="2228850" lvl="4" indent="-400050" algn="just">
              <a:buFont typeface="+mj-lt"/>
              <a:buAutoNum type="romanLcPeriod"/>
            </a:pPr>
            <a:r>
              <a:rPr lang="es-HN" sz="1600" u="sng" dirty="0" smtClean="0"/>
              <a:t>Dos originales de convenio llenados, firmados y sellados</a:t>
            </a:r>
            <a:endParaRPr lang="es-ES" sz="1600" dirty="0"/>
          </a:p>
          <a:p>
            <a:pPr marL="1714500" lvl="3" indent="-342900" algn="just">
              <a:buFont typeface="+mj-lt"/>
              <a:buAutoNum type="alphaLcPeriod"/>
            </a:pPr>
            <a:r>
              <a:rPr lang="es-HN" sz="1600" u="sng" dirty="0" smtClean="0"/>
              <a:t>Persona Jurídica:</a:t>
            </a:r>
          </a:p>
          <a:p>
            <a:pPr marL="2228850" lvl="4" indent="-400050" algn="just">
              <a:buFont typeface="+mj-lt"/>
              <a:buAutoNum type="romanLcPeriod"/>
            </a:pPr>
            <a:r>
              <a:rPr lang="es-HN" sz="1600" dirty="0" smtClean="0"/>
              <a:t>Los anteriores, (a)</a:t>
            </a:r>
          </a:p>
          <a:p>
            <a:pPr marL="2228850" lvl="4" indent="-400050" algn="just">
              <a:buFont typeface="+mj-lt"/>
              <a:buAutoNum type="romanLcPeriod"/>
            </a:pPr>
            <a:r>
              <a:rPr lang="es-HN" sz="1600" dirty="0" smtClean="0"/>
              <a:t>Copia del poder otorgado al apoderado legal</a:t>
            </a:r>
          </a:p>
          <a:p>
            <a:pPr marL="2228850" lvl="4" indent="-400050" algn="just">
              <a:buFont typeface="+mj-lt"/>
              <a:buAutoNum type="romanLcPeriod"/>
            </a:pPr>
            <a:r>
              <a:rPr lang="es-HN" sz="1600" dirty="0" smtClean="0"/>
              <a:t>Copia de la escritura de constitución</a:t>
            </a:r>
            <a:endParaRPr lang="es-ES" sz="1600" dirty="0"/>
          </a:p>
          <a:p>
            <a:pPr marL="1257300" lvl="2" indent="-342900" algn="just">
              <a:buFont typeface="+mj-lt"/>
              <a:buAutoNum type="arabicPeriod"/>
            </a:pPr>
            <a:r>
              <a:rPr lang="es-HN" sz="1600" u="sng" dirty="0" smtClean="0"/>
              <a:t>Expediente </a:t>
            </a:r>
            <a:r>
              <a:rPr lang="es-HN" sz="1600" u="sng" dirty="0"/>
              <a:t>Técnico de personas naturales o jurídicas:</a:t>
            </a:r>
            <a:endParaRPr lang="es-ES" sz="1600" dirty="0"/>
          </a:p>
          <a:p>
            <a:pPr marL="1714500" lvl="3" indent="-342900" algn="just">
              <a:buFont typeface="+mj-lt"/>
              <a:buAutoNum type="alphaLcPeriod"/>
            </a:pPr>
            <a:r>
              <a:rPr lang="es-HN" sz="1600" dirty="0" smtClean="0"/>
              <a:t>Persona Natural:</a:t>
            </a:r>
          </a:p>
          <a:p>
            <a:pPr marL="2228850" lvl="4" indent="-400050" algn="just">
              <a:buFont typeface="+mj-lt"/>
              <a:buAutoNum type="romanLcPeriod"/>
            </a:pPr>
            <a:r>
              <a:rPr lang="es-HN" sz="1600" dirty="0" smtClean="0"/>
              <a:t>Cursos </a:t>
            </a:r>
            <a:r>
              <a:rPr lang="es-HN" sz="1600" dirty="0"/>
              <a:t>de capacitación y examen teórico-práctico </a:t>
            </a:r>
            <a:r>
              <a:rPr lang="es-HN" sz="1600" dirty="0" smtClean="0"/>
              <a:t>de conocimiento aprobados con el 85%</a:t>
            </a:r>
          </a:p>
          <a:p>
            <a:pPr marL="2171700" lvl="4" indent="-342900" algn="just">
              <a:buFont typeface="+mj-lt"/>
              <a:buAutoNum type="romanLcPeriod"/>
            </a:pPr>
            <a:r>
              <a:rPr lang="es-HN" sz="1600" dirty="0" smtClean="0"/>
              <a:t> Fotocopia del Título de Médico Veterinario (legalizados) ambos lados.</a:t>
            </a:r>
          </a:p>
          <a:p>
            <a:pPr marL="2228850" lvl="4" indent="-400050" algn="just">
              <a:buFont typeface="+mj-lt"/>
              <a:buAutoNum type="romanLcPeriod"/>
            </a:pPr>
            <a:r>
              <a:rPr lang="es-HN" sz="1600" dirty="0" smtClean="0"/>
              <a:t>En caso de extranjeros, titulo profesional o técnico apostillado y revalidado por la autoridad competente, estar debidamente colegiado en el Colegio de Médicos Veterinarios de Honduras, poseer constancia de solvencia del CMVH.</a:t>
            </a:r>
          </a:p>
          <a:p>
            <a:pPr marL="2228850" lvl="4" indent="-400050" algn="just">
              <a:buFont typeface="+mj-lt"/>
              <a:buAutoNum type="romanLcPeriod"/>
            </a:pPr>
            <a:r>
              <a:rPr lang="es-HN" sz="1600" dirty="0"/>
              <a:t>El postulante debe ser colegiado activo y poseer constancia de solvencia de colegiación </a:t>
            </a:r>
            <a:endParaRPr lang="es-HN" sz="1600" dirty="0" smtClean="0"/>
          </a:p>
        </p:txBody>
      </p:sp>
    </p:spTree>
    <p:extLst>
      <p:ext uri="{BB962C8B-B14F-4D97-AF65-F5344CB8AC3E}">
        <p14:creationId xmlns:p14="http://schemas.microsoft.com/office/powerpoint/2010/main" val="2827801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flipV="1">
            <a:off x="1706880" y="6284975"/>
            <a:ext cx="7437120" cy="140209"/>
          </a:xfrm>
          <a:prstGeom prst="rect">
            <a:avLst/>
          </a:prstGeom>
          <a:solidFill>
            <a:srgbClr val="6AC5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a:p>
        </p:txBody>
      </p:sp>
      <p:pic>
        <p:nvPicPr>
          <p:cNvPr id="3" name="Imagen 2">
            <a:extLst>
              <a:ext uri="{FF2B5EF4-FFF2-40B4-BE49-F238E27FC236}">
                <a16:creationId xmlns="" xmlns:a16="http://schemas.microsoft.com/office/drawing/2014/main" id="{06623BC2-117B-4A65-84FF-A0DCD46986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768" y="5888397"/>
            <a:ext cx="1408929" cy="793156"/>
          </a:xfrm>
          <a:prstGeom prst="rect">
            <a:avLst/>
          </a:prstGeom>
        </p:spPr>
      </p:pic>
      <p:sp>
        <p:nvSpPr>
          <p:cNvPr id="4" name="CuadroTexto 3"/>
          <p:cNvSpPr txBox="1"/>
          <p:nvPr/>
        </p:nvSpPr>
        <p:spPr>
          <a:xfrm>
            <a:off x="234778" y="238885"/>
            <a:ext cx="8671228" cy="5358724"/>
          </a:xfrm>
          <a:prstGeom prst="rect">
            <a:avLst/>
          </a:prstGeom>
          <a:noFill/>
        </p:spPr>
        <p:txBody>
          <a:bodyPr wrap="square" rtlCol="0">
            <a:spAutoFit/>
          </a:bodyPr>
          <a:lstStyle/>
          <a:p>
            <a:pPr lvl="0" algn="just"/>
            <a:r>
              <a:rPr lang="es-HN" b="1" dirty="0" smtClean="0"/>
              <a:t>PROCEDIMIENTO DE LA AUTORIZACIÓN:</a:t>
            </a:r>
          </a:p>
          <a:p>
            <a:pPr marL="857250" lvl="1" indent="-400050" algn="just">
              <a:buFont typeface="+mj-lt"/>
              <a:buAutoNum type="romanUcPeriod"/>
            </a:pPr>
            <a:r>
              <a:rPr lang="es-HN" dirty="0"/>
              <a:t>Presentación de la solicitud de autorización de terceros.</a:t>
            </a:r>
          </a:p>
          <a:p>
            <a:pPr lvl="1" algn="just"/>
            <a:endParaRPr lang="es-ES" dirty="0"/>
          </a:p>
          <a:p>
            <a:pPr marL="1257300" lvl="2" indent="-342900" algn="just">
              <a:buFont typeface="+mj-lt"/>
              <a:buAutoNum type="arabicPeriod" startAt="4"/>
            </a:pPr>
            <a:r>
              <a:rPr lang="es-HN" sz="1600" u="sng" dirty="0" smtClean="0"/>
              <a:t>Expediente </a:t>
            </a:r>
            <a:r>
              <a:rPr lang="es-HN" sz="1600" u="sng" dirty="0"/>
              <a:t>Técnico de personas naturales o jurídicas:</a:t>
            </a:r>
            <a:endParaRPr lang="es-ES" sz="1600" dirty="0"/>
          </a:p>
          <a:p>
            <a:pPr marL="1714500" lvl="3" indent="-342900" algn="just">
              <a:buFont typeface="+mj-lt"/>
              <a:buAutoNum type="alphaLcPeriod" startAt="5"/>
            </a:pPr>
            <a:r>
              <a:rPr lang="es-HN" sz="1600" dirty="0" smtClean="0"/>
              <a:t>Persona Natural:</a:t>
            </a:r>
          </a:p>
          <a:p>
            <a:pPr marL="2228850" lvl="4" indent="-400050" algn="just">
              <a:buFont typeface="+mj-lt"/>
              <a:buAutoNum type="romanLcPeriod" startAt="5"/>
            </a:pPr>
            <a:r>
              <a:rPr lang="es-HN" sz="1600" dirty="0"/>
              <a:t>Copia del carnet actualizado extendido por el colegio profesional a que pertenece.</a:t>
            </a:r>
            <a:endParaRPr lang="es-ES" sz="1600" dirty="0"/>
          </a:p>
          <a:p>
            <a:pPr marL="2171700" lvl="4" indent="-342900" algn="just">
              <a:buFont typeface="+mj-lt"/>
              <a:buAutoNum type="romanLcPeriod" startAt="5"/>
            </a:pPr>
            <a:r>
              <a:rPr lang="es-HN" sz="1600" dirty="0"/>
              <a:t>Lista y descripción del equipo, infraestructura y materiales de que dispone para la ejecución de las </a:t>
            </a:r>
            <a:r>
              <a:rPr lang="es-HN" sz="1600" dirty="0" smtClean="0"/>
              <a:t>actividades.</a:t>
            </a:r>
          </a:p>
          <a:p>
            <a:pPr marL="2171700" lvl="4" indent="-342900" algn="just">
              <a:buFont typeface="+mj-lt"/>
              <a:buAutoNum type="romanLcPeriod" startAt="5"/>
            </a:pPr>
            <a:r>
              <a:rPr lang="es-HN" sz="1600" dirty="0"/>
              <a:t>Una foto digital tamaño </a:t>
            </a:r>
            <a:r>
              <a:rPr lang="es-HN" sz="1600" dirty="0" err="1" smtClean="0"/>
              <a:t>carnét</a:t>
            </a:r>
            <a:r>
              <a:rPr lang="es-HN" sz="1600" dirty="0" smtClean="0"/>
              <a:t> </a:t>
            </a:r>
            <a:r>
              <a:rPr lang="es-HN" sz="1600" dirty="0"/>
              <a:t>de la persona natural postulante </a:t>
            </a:r>
            <a:endParaRPr lang="es-HN" sz="1600" dirty="0" smtClean="0"/>
          </a:p>
          <a:p>
            <a:pPr marL="2171700" lvl="4" indent="-342900" algn="just">
              <a:buFont typeface="+mj-lt"/>
              <a:buAutoNum type="romanLcPeriod" startAt="5"/>
            </a:pPr>
            <a:r>
              <a:rPr lang="es-HN" sz="1600" dirty="0"/>
              <a:t>Experiencia mínima de seis meses en el área </a:t>
            </a:r>
            <a:r>
              <a:rPr lang="es-HN" sz="1600" dirty="0" smtClean="0"/>
              <a:t>avícola, acreditados</a:t>
            </a:r>
          </a:p>
          <a:p>
            <a:pPr marL="1714500" lvl="3" indent="-342900" algn="just">
              <a:buFont typeface="+mj-lt"/>
              <a:buAutoNum type="alphaLcPeriod" startAt="5"/>
            </a:pPr>
            <a:r>
              <a:rPr lang="es-HN" sz="1600" dirty="0" smtClean="0"/>
              <a:t>Persona Jurídica:</a:t>
            </a:r>
          </a:p>
          <a:p>
            <a:pPr marL="2228850" lvl="4" indent="-400050" algn="just">
              <a:buFont typeface="+mj-lt"/>
              <a:buAutoNum type="romanLcPeriod"/>
            </a:pPr>
            <a:r>
              <a:rPr lang="es-HN" sz="1600" dirty="0" smtClean="0"/>
              <a:t>Fotocopia </a:t>
            </a:r>
            <a:r>
              <a:rPr lang="es-HN" sz="1600" dirty="0"/>
              <a:t>del Título de cada Profesional o Técnico, (en original o copia legalizada ante notario).</a:t>
            </a:r>
            <a:endParaRPr lang="es-ES" sz="1600" dirty="0"/>
          </a:p>
          <a:p>
            <a:pPr marL="2228850" lvl="4" indent="-400050" algn="just">
              <a:buFont typeface="+mj-lt"/>
              <a:buAutoNum type="romanLcPeriod"/>
            </a:pPr>
            <a:r>
              <a:rPr lang="es-HN" sz="1600" dirty="0" smtClean="0"/>
              <a:t>Curriculum vitae de cada profesional o técnico postulante</a:t>
            </a:r>
          </a:p>
          <a:p>
            <a:pPr marL="2228850" lvl="4" indent="-400050" algn="just">
              <a:buFont typeface="+mj-lt"/>
              <a:buAutoNum type="romanLcPeriod"/>
            </a:pPr>
            <a:r>
              <a:rPr lang="es-HN" sz="1600" dirty="0" smtClean="0"/>
              <a:t>Foto de cada profesional postulante</a:t>
            </a:r>
          </a:p>
          <a:p>
            <a:pPr marL="857250" lvl="1" indent="-400050" algn="just">
              <a:buFont typeface="+mj-lt"/>
              <a:buAutoNum type="romanUcPeriod" startAt="2"/>
            </a:pPr>
            <a:r>
              <a:rPr lang="es-HN" sz="1600" dirty="0" smtClean="0"/>
              <a:t>Revisión de la solicitud y los documentos</a:t>
            </a:r>
          </a:p>
          <a:p>
            <a:pPr marL="1257300" lvl="2" indent="-342900" algn="just">
              <a:buFont typeface="+mj-lt"/>
              <a:buAutoNum type="arabicPeriod"/>
            </a:pPr>
            <a:r>
              <a:rPr lang="es-HN" sz="1600" dirty="0" smtClean="0"/>
              <a:t>A cargo de la UAT</a:t>
            </a:r>
          </a:p>
          <a:p>
            <a:pPr marL="1257300" lvl="2" indent="-342900" algn="just">
              <a:buFont typeface="+mj-lt"/>
              <a:buAutoNum type="arabicPeriod"/>
            </a:pPr>
            <a:r>
              <a:rPr lang="es-HN" sz="1600" dirty="0" smtClean="0"/>
              <a:t>Si todo está bien y completo se envía a la evaluación Técnico-Legal</a:t>
            </a:r>
          </a:p>
          <a:p>
            <a:pPr marL="1257300" lvl="2" indent="-342900" algn="just">
              <a:buFont typeface="+mj-lt"/>
              <a:buAutoNum type="arabicPeriod"/>
            </a:pPr>
            <a:r>
              <a:rPr lang="es-HN" sz="1600" dirty="0" smtClean="0"/>
              <a:t>Si algo no está bien o es incompleto, la UAT notifica al postulante y le da un plazo de 10 días hábiles para su cumplimiento.</a:t>
            </a:r>
          </a:p>
        </p:txBody>
      </p:sp>
    </p:spTree>
    <p:extLst>
      <p:ext uri="{BB962C8B-B14F-4D97-AF65-F5344CB8AC3E}">
        <p14:creationId xmlns:p14="http://schemas.microsoft.com/office/powerpoint/2010/main" val="13298208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3543</TotalTime>
  <Words>2847</Words>
  <Application>Microsoft Office PowerPoint</Application>
  <PresentationFormat>Presentación en pantalla (4:3)</PresentationFormat>
  <Paragraphs>214</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Calibri</vt:lpstr>
      <vt:lpstr>Calibri Light</vt:lpstr>
      <vt:lpstr>Pluto Sans  regular</vt:lpstr>
      <vt:lpstr>Trajan Pro</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EDITOR</dc:creator>
  <cp:lastModifiedBy>Howard Padgett</cp:lastModifiedBy>
  <cp:revision>169</cp:revision>
  <dcterms:created xsi:type="dcterms:W3CDTF">2022-02-02T18:29:13Z</dcterms:created>
  <dcterms:modified xsi:type="dcterms:W3CDTF">2022-04-22T16:11:52Z</dcterms:modified>
</cp:coreProperties>
</file>