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75" r:id="rId19"/>
  </p:sldIdLst>
  <p:sldSz cx="9144000" cy="6858000" type="screen4x3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C5D1"/>
    <a:srgbClr val="2FAEB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BCC5-D7EF-4311-8EF4-A9B0F6DE5481}" type="datetimeFigureOut">
              <a:rPr lang="es-HN" smtClean="0"/>
              <a:t>22/4/2022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7D1F-DA66-4F91-A500-D62A7FED844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176235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BCC5-D7EF-4311-8EF4-A9B0F6DE5481}" type="datetimeFigureOut">
              <a:rPr lang="es-HN" smtClean="0"/>
              <a:t>22/4/2022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7D1F-DA66-4F91-A500-D62A7FED844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88272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BCC5-D7EF-4311-8EF4-A9B0F6DE5481}" type="datetimeFigureOut">
              <a:rPr lang="es-HN" smtClean="0"/>
              <a:t>22/4/2022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7D1F-DA66-4F91-A500-D62A7FED844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14496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BCC5-D7EF-4311-8EF4-A9B0F6DE5481}" type="datetimeFigureOut">
              <a:rPr lang="es-HN" smtClean="0"/>
              <a:t>22/4/2022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7D1F-DA66-4F91-A500-D62A7FED844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105749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BCC5-D7EF-4311-8EF4-A9B0F6DE5481}" type="datetimeFigureOut">
              <a:rPr lang="es-HN" smtClean="0"/>
              <a:t>22/4/2022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7D1F-DA66-4F91-A500-D62A7FED844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31318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BCC5-D7EF-4311-8EF4-A9B0F6DE5481}" type="datetimeFigureOut">
              <a:rPr lang="es-HN" smtClean="0"/>
              <a:t>22/4/2022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7D1F-DA66-4F91-A500-D62A7FED844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279571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BCC5-D7EF-4311-8EF4-A9B0F6DE5481}" type="datetimeFigureOut">
              <a:rPr lang="es-HN" smtClean="0"/>
              <a:t>22/4/2022</a:t>
            </a:fld>
            <a:endParaRPr lang="es-H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7D1F-DA66-4F91-A500-D62A7FED844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556726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BCC5-D7EF-4311-8EF4-A9B0F6DE5481}" type="datetimeFigureOut">
              <a:rPr lang="es-HN" smtClean="0"/>
              <a:t>22/4/2022</a:t>
            </a:fld>
            <a:endParaRPr lang="es-H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7D1F-DA66-4F91-A500-D62A7FED844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56032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BCC5-D7EF-4311-8EF4-A9B0F6DE5481}" type="datetimeFigureOut">
              <a:rPr lang="es-HN" smtClean="0"/>
              <a:t>22/4/2022</a:t>
            </a:fld>
            <a:endParaRPr lang="es-H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7D1F-DA66-4F91-A500-D62A7FED844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1385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BCC5-D7EF-4311-8EF4-A9B0F6DE5481}" type="datetimeFigureOut">
              <a:rPr lang="es-HN" smtClean="0"/>
              <a:t>22/4/2022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7D1F-DA66-4F91-A500-D62A7FED844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55757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BCC5-D7EF-4311-8EF4-A9B0F6DE5481}" type="datetimeFigureOut">
              <a:rPr lang="es-HN" smtClean="0"/>
              <a:t>22/4/2022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7D1F-DA66-4F91-A500-D62A7FED844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512617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FBCC5-D7EF-4311-8EF4-A9B0F6DE5481}" type="datetimeFigureOut">
              <a:rPr lang="es-HN" smtClean="0"/>
              <a:t>22/4/2022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77D1F-DA66-4F91-A500-D62A7FED844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25581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LEYES-REGLAMENTOS-ACUERDOS%20PAN/ACUERDO-CD-SENASA-006-2020%20GACETA%2035372%20(1)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237"/>
          <a:stretch/>
        </p:blipFill>
        <p:spPr>
          <a:xfrm>
            <a:off x="0" y="2058536"/>
            <a:ext cx="1593130" cy="83670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5243903F-E42F-4027-B245-385E93D9AC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977" y="1398814"/>
            <a:ext cx="5512046" cy="148639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B73AABDF-B314-41AA-AF20-8DA44B5DF3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77" r="1"/>
          <a:stretch/>
        </p:blipFill>
        <p:spPr>
          <a:xfrm>
            <a:off x="7328022" y="2058536"/>
            <a:ext cx="1815977" cy="836706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B14FD3A5-1F05-4816-B745-9067335D9D44}"/>
              </a:ext>
            </a:extLst>
          </p:cNvPr>
          <p:cNvSpPr/>
          <p:nvPr/>
        </p:nvSpPr>
        <p:spPr>
          <a:xfrm flipV="1">
            <a:off x="-1" y="6410226"/>
            <a:ext cx="9143999" cy="447773"/>
          </a:xfrm>
          <a:prstGeom prst="rect">
            <a:avLst/>
          </a:prstGeom>
          <a:solidFill>
            <a:srgbClr val="6AC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9" name="4 Subtítulo"/>
          <p:cNvSpPr txBox="1">
            <a:spLocks/>
          </p:cNvSpPr>
          <p:nvPr/>
        </p:nvSpPr>
        <p:spPr>
          <a:xfrm>
            <a:off x="2021158" y="3159942"/>
            <a:ext cx="5091921" cy="54726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dirty="0">
                <a:latin typeface="Trajan Pro" pitchFamily="18" charset="0"/>
              </a:rPr>
              <a:t>3</a:t>
            </a:r>
            <a:r>
              <a:rPr lang="es-ES" sz="2000" dirty="0" smtClean="0">
                <a:latin typeface="Trajan Pro" pitchFamily="18" charset="0"/>
              </a:rPr>
              <a:t>. MARCO LEGAL: REGLAMENTO DE AUTORIZACIÓN DE TERCEROS</a:t>
            </a:r>
            <a:endParaRPr lang="es-HN" sz="2000" dirty="0">
              <a:latin typeface="Trajan Pro" pitchFamily="18" charset="0"/>
            </a:endParaRPr>
          </a:p>
        </p:txBody>
      </p:sp>
      <p:sp>
        <p:nvSpPr>
          <p:cNvPr id="10" name="4 Subtítulo"/>
          <p:cNvSpPr txBox="1">
            <a:spLocks/>
          </p:cNvSpPr>
          <p:nvPr/>
        </p:nvSpPr>
        <p:spPr>
          <a:xfrm>
            <a:off x="4939861" y="5410874"/>
            <a:ext cx="3085260" cy="724619"/>
          </a:xfrm>
          <a:prstGeom prst="rect">
            <a:avLst/>
          </a:prstGeom>
          <a:solidFill>
            <a:srgbClr val="6AC5D1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HN" sz="9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Dr. Howard A. Padgett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HN" sz="9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Jefe de la Unidad de Autorización de terceros-SENASA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HN" sz="9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Junio del 2021</a:t>
            </a:r>
          </a:p>
        </p:txBody>
      </p:sp>
    </p:spTree>
    <p:extLst>
      <p:ext uri="{BB962C8B-B14F-4D97-AF65-F5344CB8AC3E}">
        <p14:creationId xmlns:p14="http://schemas.microsoft.com/office/powerpoint/2010/main" val="3235417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 flipV="1">
            <a:off x="1706880" y="6284975"/>
            <a:ext cx="7437120" cy="140209"/>
          </a:xfrm>
          <a:prstGeom prst="rect">
            <a:avLst/>
          </a:prstGeom>
          <a:solidFill>
            <a:srgbClr val="6AC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06623BC2-117B-4A65-84FF-A0DCD4698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8" y="5888397"/>
            <a:ext cx="1408929" cy="79315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889686" y="283146"/>
            <a:ext cx="735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2. MARCO LEGAL, REGLAMENTO GENERAL DE AUTORIZACIÓN DE TERCEROS</a:t>
            </a:r>
            <a:endParaRPr lang="es-ES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288323" y="869091"/>
            <a:ext cx="856825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Capítulo VII, de la Suspensión o Revocación de la Autorización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36. Causales de suspensión:</a:t>
            </a:r>
          </a:p>
          <a:p>
            <a:pPr lvl="3" algn="just"/>
            <a:r>
              <a:rPr lang="es-HN" dirty="0"/>
              <a:t>a. No proporcionar al SENASA la información, </a:t>
            </a:r>
            <a:r>
              <a:rPr lang="es-HN" dirty="0" smtClean="0"/>
              <a:t>informes y </a:t>
            </a:r>
            <a:r>
              <a:rPr lang="es-HN" dirty="0"/>
              <a:t>documentación que se les solicite en los plazos </a:t>
            </a:r>
            <a:r>
              <a:rPr lang="es-HN" dirty="0" smtClean="0"/>
              <a:t>y formatos </a:t>
            </a:r>
            <a:r>
              <a:rPr lang="es-HN" dirty="0"/>
              <a:t>que se les proporcionen o indiquen.</a:t>
            </a:r>
          </a:p>
          <a:p>
            <a:pPr lvl="3" algn="just"/>
            <a:r>
              <a:rPr lang="es-HN" dirty="0"/>
              <a:t>b. Utilizar en la prestación de sus servicios, </a:t>
            </a:r>
            <a:r>
              <a:rPr lang="es-HN" dirty="0" smtClean="0"/>
              <a:t>procedimientos o </a:t>
            </a:r>
            <a:r>
              <a:rPr lang="es-HN" dirty="0"/>
              <a:t>normas distintas a las </a:t>
            </a:r>
            <a:r>
              <a:rPr lang="es-HN" dirty="0" smtClean="0"/>
              <a:t>establecidas </a:t>
            </a:r>
            <a:r>
              <a:rPr lang="es-HN" dirty="0"/>
              <a:t>por el </a:t>
            </a:r>
            <a:r>
              <a:rPr lang="es-HN" dirty="0" smtClean="0"/>
              <a:t>SENASA descritas </a:t>
            </a:r>
            <a:r>
              <a:rPr lang="es-HN" dirty="0"/>
              <a:t>en la legislación, sus reglamentos, </a:t>
            </a:r>
            <a:r>
              <a:rPr lang="es-HN" dirty="0" smtClean="0"/>
              <a:t>manuales de </a:t>
            </a:r>
            <a:r>
              <a:rPr lang="es-HN" dirty="0"/>
              <a:t>procedimientos y directrices internacionales </a:t>
            </a:r>
            <a:r>
              <a:rPr lang="es-HN" dirty="0" smtClean="0"/>
              <a:t>de </a:t>
            </a:r>
            <a:r>
              <a:rPr lang="es-ES" dirty="0" smtClean="0"/>
              <a:t>organismos </a:t>
            </a:r>
            <a:r>
              <a:rPr lang="es-ES" dirty="0"/>
              <a:t>de referencia, que se </a:t>
            </a:r>
            <a:r>
              <a:rPr lang="es-ES" dirty="0" smtClean="0"/>
              <a:t>encuentre </a:t>
            </a:r>
            <a:r>
              <a:rPr lang="es-ES" dirty="0"/>
              <a:t>vigente.</a:t>
            </a:r>
          </a:p>
          <a:p>
            <a:pPr lvl="3" algn="just"/>
            <a:r>
              <a:rPr lang="es-HN" dirty="0"/>
              <a:t>c. No cumplir con las obligaciones establecidas </a:t>
            </a:r>
            <a:r>
              <a:rPr lang="es-HN" dirty="0" smtClean="0"/>
              <a:t>en los </a:t>
            </a:r>
            <a:r>
              <a:rPr lang="es-HN" dirty="0"/>
              <a:t>Manuales de Procedimientos Específicos de </a:t>
            </a:r>
            <a:r>
              <a:rPr lang="es-HN" dirty="0" smtClean="0"/>
              <a:t>cada </a:t>
            </a:r>
            <a:r>
              <a:rPr lang="es-ES" dirty="0" smtClean="0"/>
              <a:t>actividad</a:t>
            </a:r>
            <a:r>
              <a:rPr lang="es-ES" dirty="0"/>
              <a:t>, que no estén contempladas como causal </a:t>
            </a:r>
            <a:r>
              <a:rPr lang="es-ES" dirty="0" smtClean="0"/>
              <a:t>de revocación </a:t>
            </a:r>
            <a:r>
              <a:rPr lang="es-ES" dirty="0"/>
              <a:t>de la autorización.</a:t>
            </a:r>
          </a:p>
          <a:p>
            <a:pPr lvl="3" algn="just"/>
            <a:r>
              <a:rPr lang="es-HN" dirty="0"/>
              <a:t>d. Las demás que se definan en los Manuales </a:t>
            </a:r>
            <a:r>
              <a:rPr lang="es-HN" dirty="0" smtClean="0"/>
              <a:t>de </a:t>
            </a:r>
            <a:r>
              <a:rPr lang="es-ES" dirty="0" smtClean="0"/>
              <a:t>Procedimientos </a:t>
            </a:r>
            <a:r>
              <a:rPr lang="es-ES" dirty="0"/>
              <a:t>Específicos</a:t>
            </a:r>
            <a:r>
              <a:rPr lang="es-ES" dirty="0" smtClean="0"/>
              <a:t>.</a:t>
            </a:r>
          </a:p>
          <a:p>
            <a:pPr lvl="2"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7814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 flipV="1">
            <a:off x="1706880" y="6284975"/>
            <a:ext cx="7437120" cy="140209"/>
          </a:xfrm>
          <a:prstGeom prst="rect">
            <a:avLst/>
          </a:prstGeom>
          <a:solidFill>
            <a:srgbClr val="6AC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06623BC2-117B-4A65-84FF-A0DCD4698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8" y="5888397"/>
            <a:ext cx="1408929" cy="79315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47946" y="39335"/>
            <a:ext cx="8295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2. MARCO LEGAL, REGLAMENTO GENERAL DE AUTORIZACIÓN DE TERCEROS</a:t>
            </a:r>
            <a:endParaRPr lang="es-ES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185351" y="613715"/>
            <a:ext cx="8795980" cy="5591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Capítulo VII, de la Suspensión o Revocación de la Autorización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37. Causales de revocación:</a:t>
            </a:r>
          </a:p>
          <a:p>
            <a:pPr lvl="3" algn="just"/>
            <a:r>
              <a:rPr lang="es-HN" dirty="0"/>
              <a:t>a. Alterar información relacionada con las </a:t>
            </a:r>
            <a:r>
              <a:rPr lang="es-HN" dirty="0" smtClean="0"/>
              <a:t>actividades </a:t>
            </a:r>
            <a:r>
              <a:rPr lang="es-HN" dirty="0"/>
              <a:t>para las cuales ha sido autorizado, sin perjuicio de </a:t>
            </a:r>
            <a:r>
              <a:rPr lang="es-HN" dirty="0" smtClean="0"/>
              <a:t>las </a:t>
            </a:r>
            <a:r>
              <a:rPr lang="es-ES" dirty="0" smtClean="0"/>
              <a:t>acciones </a:t>
            </a:r>
            <a:r>
              <a:rPr lang="es-ES" dirty="0"/>
              <a:t>legales que correspondan.</a:t>
            </a:r>
          </a:p>
          <a:p>
            <a:pPr lvl="3" algn="just"/>
            <a:r>
              <a:rPr lang="es-HN" dirty="0"/>
              <a:t>b. Obstaculizar las acciones o actividades regulares </a:t>
            </a:r>
            <a:r>
              <a:rPr lang="es-HN" dirty="0" smtClean="0"/>
              <a:t>y extraordinarias </a:t>
            </a:r>
            <a:r>
              <a:rPr lang="es-HN" dirty="0"/>
              <a:t>de supervisión y fiscalización de </a:t>
            </a:r>
            <a:r>
              <a:rPr lang="es-HN" dirty="0" smtClean="0"/>
              <a:t>los Oficiales </a:t>
            </a:r>
            <a:r>
              <a:rPr lang="es-HN" dirty="0"/>
              <a:t>del SENASA en el ejercicio de sus funciones.</a:t>
            </a:r>
          </a:p>
          <a:p>
            <a:pPr lvl="3" algn="just"/>
            <a:r>
              <a:rPr lang="es-HN" dirty="0"/>
              <a:t>c. Incumplir las instrucciones giradas por oficiales </a:t>
            </a:r>
            <a:r>
              <a:rPr lang="es-HN" dirty="0" smtClean="0"/>
              <a:t>del SENASA </a:t>
            </a:r>
            <a:r>
              <a:rPr lang="es-HN" dirty="0"/>
              <a:t>en el ejercicio de sus funciones de </a:t>
            </a:r>
            <a:r>
              <a:rPr lang="es-HN" dirty="0" smtClean="0"/>
              <a:t>supervisión </a:t>
            </a:r>
            <a:r>
              <a:rPr lang="es-ES" dirty="0" smtClean="0"/>
              <a:t>y </a:t>
            </a:r>
            <a:r>
              <a:rPr lang="es-ES" dirty="0"/>
              <a:t>control.</a:t>
            </a:r>
          </a:p>
          <a:p>
            <a:pPr lvl="3" algn="just"/>
            <a:r>
              <a:rPr lang="es-HN" dirty="0"/>
              <a:t>d. Encubrir o hacerse cómplice de cualquier acción </a:t>
            </a:r>
            <a:r>
              <a:rPr lang="es-HN" dirty="0" smtClean="0"/>
              <a:t>o situación </a:t>
            </a:r>
            <a:r>
              <a:rPr lang="es-HN" dirty="0"/>
              <a:t>que sea contraria a las obligaciones </a:t>
            </a:r>
            <a:r>
              <a:rPr lang="es-HN" dirty="0" smtClean="0"/>
              <a:t>oficiales que </a:t>
            </a:r>
            <a:r>
              <a:rPr lang="es-HN" dirty="0"/>
              <a:t>preceptúa este Reglamento y normativa aplicables.</a:t>
            </a:r>
          </a:p>
          <a:p>
            <a:pPr lvl="3" algn="just"/>
            <a:r>
              <a:rPr lang="es-HN" dirty="0"/>
              <a:t>e. Incumplimiento del acuerdo de confidencialidad en </a:t>
            </a:r>
            <a:r>
              <a:rPr lang="es-HN" dirty="0" smtClean="0"/>
              <a:t>el </a:t>
            </a:r>
            <a:r>
              <a:rPr lang="es-ES" dirty="0" smtClean="0"/>
              <a:t>manejo </a:t>
            </a:r>
            <a:r>
              <a:rPr lang="es-ES" dirty="0"/>
              <a:t>de información sanitaria.</a:t>
            </a:r>
          </a:p>
          <a:p>
            <a:pPr lvl="3" algn="just"/>
            <a:r>
              <a:rPr lang="es-HN" dirty="0"/>
              <a:t>f. Se compruebe que el tercero autorizado </a:t>
            </a:r>
            <a:r>
              <a:rPr lang="es-HN" dirty="0" smtClean="0"/>
              <a:t>continuó ejecutando </a:t>
            </a:r>
            <a:r>
              <a:rPr lang="es-HN" dirty="0"/>
              <a:t>acciones en el ámbito de su autorización</a:t>
            </a:r>
            <a:r>
              <a:rPr lang="es-HN" dirty="0" smtClean="0"/>
              <a:t>, </a:t>
            </a:r>
            <a:r>
              <a:rPr lang="es-ES" dirty="0" smtClean="0"/>
              <a:t>estando </a:t>
            </a:r>
            <a:r>
              <a:rPr lang="es-ES" dirty="0"/>
              <a:t>ésta suspendida.</a:t>
            </a:r>
          </a:p>
          <a:p>
            <a:pPr lvl="3" algn="just"/>
            <a:r>
              <a:rPr lang="es-ES" dirty="0"/>
              <a:t>g. Tener sentencia firme condenatoria que inhabilite </a:t>
            </a:r>
            <a:r>
              <a:rPr lang="es-ES" dirty="0" smtClean="0"/>
              <a:t>al </a:t>
            </a:r>
            <a:r>
              <a:rPr lang="es-HN" dirty="0" smtClean="0"/>
              <a:t>Tercero </a:t>
            </a:r>
            <a:r>
              <a:rPr lang="es-HN" dirty="0"/>
              <a:t>Autorizado el ejercicio de sus funciones.</a:t>
            </a:r>
          </a:p>
          <a:p>
            <a:pPr lvl="3" algn="just"/>
            <a:r>
              <a:rPr lang="es-HN" dirty="0"/>
              <a:t>h. Otras establecidas en los Manuales de </a:t>
            </a:r>
            <a:r>
              <a:rPr lang="es-HN" dirty="0" smtClean="0"/>
              <a:t>Procedimientos </a:t>
            </a:r>
            <a:r>
              <a:rPr lang="es-ES" dirty="0" smtClean="0"/>
              <a:t>Específicos </a:t>
            </a:r>
            <a:r>
              <a:rPr lang="es-ES" dirty="0"/>
              <a:t>de cada actividad.</a:t>
            </a:r>
          </a:p>
        </p:txBody>
      </p:sp>
    </p:spTree>
    <p:extLst>
      <p:ext uri="{BB962C8B-B14F-4D97-AF65-F5344CB8AC3E}">
        <p14:creationId xmlns:p14="http://schemas.microsoft.com/office/powerpoint/2010/main" val="1967320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 flipV="1">
            <a:off x="1706880" y="6284975"/>
            <a:ext cx="7437120" cy="140209"/>
          </a:xfrm>
          <a:prstGeom prst="rect">
            <a:avLst/>
          </a:prstGeom>
          <a:solidFill>
            <a:srgbClr val="6AC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06623BC2-117B-4A65-84FF-A0DCD4698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8" y="5888397"/>
            <a:ext cx="1408929" cy="79315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906039" y="77038"/>
            <a:ext cx="7241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2. MARCO LEGAL, REGLAMENTO GENERAL DE AUTORIZACIÓN DE TERCEROS</a:t>
            </a:r>
            <a:endParaRPr lang="es-ES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197708" y="947352"/>
            <a:ext cx="865819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HN" dirty="0" smtClean="0"/>
              <a:t>Capítulo VIII, </a:t>
            </a:r>
            <a:r>
              <a:rPr lang="es-HN" dirty="0"/>
              <a:t>PÉRDIDA DE LA CALIDAD DE TERCERO</a:t>
            </a:r>
          </a:p>
          <a:p>
            <a:pPr lvl="1"/>
            <a:r>
              <a:rPr lang="es-ES" dirty="0"/>
              <a:t>AUTORIZADO</a:t>
            </a:r>
            <a:endParaRPr lang="es-HN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HN" dirty="0" smtClean="0"/>
              <a:t>Art. 39. </a:t>
            </a:r>
            <a:r>
              <a:rPr lang="es-HN" dirty="0"/>
              <a:t>Se perderá la calidad de autorizado en </a:t>
            </a:r>
            <a:r>
              <a:rPr lang="es-HN" dirty="0" smtClean="0"/>
              <a:t>los </a:t>
            </a:r>
            <a:r>
              <a:rPr lang="es-ES" dirty="0" smtClean="0"/>
              <a:t>siguientes </a:t>
            </a:r>
            <a:r>
              <a:rPr lang="es-ES" dirty="0"/>
              <a:t>casos</a:t>
            </a:r>
            <a:r>
              <a:rPr lang="es-ES" dirty="0" smtClean="0"/>
              <a:t>:</a:t>
            </a:r>
          </a:p>
          <a:p>
            <a:pPr lvl="3"/>
            <a:r>
              <a:rPr lang="es-ES" dirty="0"/>
              <a:t>a. Por renuncia del </a:t>
            </a:r>
            <a:r>
              <a:rPr lang="es-ES" dirty="0" smtClean="0"/>
              <a:t>autorizado tercero</a:t>
            </a:r>
            <a:r>
              <a:rPr lang="es-ES" dirty="0"/>
              <a:t>.</a:t>
            </a:r>
          </a:p>
          <a:p>
            <a:pPr lvl="3"/>
            <a:r>
              <a:rPr lang="es-HN" dirty="0"/>
              <a:t>b. Por revocación de la autorización.</a:t>
            </a:r>
          </a:p>
          <a:p>
            <a:pPr lvl="3"/>
            <a:r>
              <a:rPr lang="es-HN" dirty="0"/>
              <a:t>c. Por causa sobreviniente en virtud de la cual el </a:t>
            </a:r>
            <a:r>
              <a:rPr lang="es-ES" dirty="0"/>
              <a:t>autorizado </a:t>
            </a:r>
            <a:r>
              <a:rPr lang="es-HN" dirty="0" smtClean="0"/>
              <a:t>tercero </a:t>
            </a:r>
            <a:r>
              <a:rPr lang="es-ES" dirty="0" smtClean="0"/>
              <a:t>pierde </a:t>
            </a:r>
            <a:r>
              <a:rPr lang="es-ES" dirty="0"/>
              <a:t>alguna de las calidades o </a:t>
            </a:r>
            <a:r>
              <a:rPr lang="es-ES" dirty="0" smtClean="0"/>
              <a:t>requisitos </a:t>
            </a:r>
            <a:r>
              <a:rPr lang="es-HN" dirty="0" smtClean="0"/>
              <a:t>establecidos </a:t>
            </a:r>
            <a:r>
              <a:rPr lang="es-HN" dirty="0"/>
              <a:t>en este reglamento y demás </a:t>
            </a:r>
            <a:r>
              <a:rPr lang="es-HN" dirty="0" smtClean="0"/>
              <a:t>normativa aplicable</a:t>
            </a:r>
            <a:r>
              <a:rPr lang="es-HN" dirty="0"/>
              <a:t>, por las cuales le fue otorgada su calidad de tal.</a:t>
            </a:r>
          </a:p>
          <a:p>
            <a:pPr lvl="3"/>
            <a:r>
              <a:rPr lang="es-HN" dirty="0"/>
              <a:t>d. Ante la infracción de normas legales y </a:t>
            </a:r>
            <a:r>
              <a:rPr lang="es-HN" dirty="0" smtClean="0"/>
              <a:t>reglamentarias sobre </a:t>
            </a:r>
            <a:r>
              <a:rPr lang="es-HN" dirty="0"/>
              <a:t>la cual recae sentencia definitiva que </a:t>
            </a:r>
            <a:r>
              <a:rPr lang="es-HN" dirty="0" smtClean="0"/>
              <a:t>inhabilite al </a:t>
            </a:r>
            <a:r>
              <a:rPr lang="es-HN" dirty="0"/>
              <a:t>autorizado, asociadas a la actividad para la </a:t>
            </a:r>
            <a:r>
              <a:rPr lang="es-HN" dirty="0" smtClean="0"/>
              <a:t>cual el </a:t>
            </a:r>
            <a:r>
              <a:rPr lang="es-HN" dirty="0"/>
              <a:t>autorizado se encuentra facultado en virtud de </a:t>
            </a:r>
            <a:r>
              <a:rPr lang="es-HN" dirty="0" smtClean="0"/>
              <a:t>su </a:t>
            </a:r>
            <a:r>
              <a:rPr lang="es-ES" dirty="0" smtClean="0"/>
              <a:t>autorización</a:t>
            </a:r>
            <a:r>
              <a:rPr lang="es-ES" dirty="0"/>
              <a:t>.</a:t>
            </a:r>
          </a:p>
          <a:p>
            <a:pPr lvl="3"/>
            <a:r>
              <a:rPr lang="es-HN" dirty="0"/>
              <a:t>e. Cuando el SENASA determine excluir alguna </a:t>
            </a:r>
            <a:r>
              <a:rPr lang="es-HN" dirty="0" smtClean="0"/>
              <a:t>de las </a:t>
            </a:r>
            <a:r>
              <a:rPr lang="es-HN" dirty="0"/>
              <a:t>actividades descritas en el Artículo 9 del </a:t>
            </a:r>
            <a:r>
              <a:rPr lang="es-HN" dirty="0" smtClean="0"/>
              <a:t>presente </a:t>
            </a:r>
            <a:r>
              <a:rPr lang="es-ES" dirty="0" smtClean="0"/>
              <a:t>Reglamento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7374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 flipV="1">
            <a:off x="1706880" y="6284975"/>
            <a:ext cx="7437120" cy="140209"/>
          </a:xfrm>
          <a:prstGeom prst="rect">
            <a:avLst/>
          </a:prstGeom>
          <a:solidFill>
            <a:srgbClr val="6AC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06623BC2-117B-4A65-84FF-A0DCD4698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8" y="5888397"/>
            <a:ext cx="1408929" cy="79315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891575" y="153407"/>
            <a:ext cx="7346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2. MARCO LEGAL, REGLAMENTO GENERAL DE AUTORIZACIÓN DE TERCEROS</a:t>
            </a:r>
            <a:endParaRPr lang="es-ES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172995" y="527214"/>
            <a:ext cx="878345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Capítulo IX, De las Facultades, Derechos y Obligaciones de los Autorizados Terceros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42. Están facultados y obligados a cumplir con lo siguiente:</a:t>
            </a:r>
          </a:p>
          <a:p>
            <a:pPr marL="1257300" lvl="2" indent="-342900" algn="just">
              <a:buFont typeface="+mj-lt"/>
              <a:buAutoNum type="alphaLcPeriod"/>
            </a:pPr>
            <a:r>
              <a:rPr lang="es-HN" dirty="0" smtClean="0"/>
              <a:t>Manejo bajo su responsabilidad y estricto control los documentos oficiales</a:t>
            </a:r>
          </a:p>
          <a:p>
            <a:pPr marL="1257300" lvl="2" indent="-342900" algn="just">
              <a:buFont typeface="+mj-lt"/>
              <a:buAutoNum type="alphaLcPeriod"/>
            </a:pPr>
            <a:r>
              <a:rPr lang="es-HN" dirty="0"/>
              <a:t> Emitir los documentos y constancias que </a:t>
            </a:r>
            <a:r>
              <a:rPr lang="es-HN" dirty="0" smtClean="0"/>
              <a:t>sean necesarias </a:t>
            </a:r>
            <a:r>
              <a:rPr lang="es-HN" dirty="0"/>
              <a:t>y acordes al cumplimiento de las </a:t>
            </a:r>
            <a:r>
              <a:rPr lang="es-HN" dirty="0" smtClean="0"/>
              <a:t>actividades para </a:t>
            </a:r>
            <a:r>
              <a:rPr lang="es-HN" dirty="0"/>
              <a:t>las cuales fueron autorizados, avalándolos con </a:t>
            </a:r>
            <a:r>
              <a:rPr lang="es-HN" dirty="0" smtClean="0"/>
              <a:t>su nombre</a:t>
            </a:r>
            <a:r>
              <a:rPr lang="es-HN" dirty="0"/>
              <a:t>, firma y sello </a:t>
            </a:r>
            <a:r>
              <a:rPr lang="es-HN" dirty="0" smtClean="0"/>
              <a:t>autorizado oficial, </a:t>
            </a:r>
            <a:r>
              <a:rPr lang="es-HN" dirty="0"/>
              <a:t>cuando </a:t>
            </a:r>
            <a:r>
              <a:rPr lang="es-HN" dirty="0" smtClean="0"/>
              <a:t>corresponda</a:t>
            </a:r>
          </a:p>
          <a:p>
            <a:pPr marL="1257300" lvl="2" indent="-342900" algn="just">
              <a:buFont typeface="+mj-lt"/>
              <a:buAutoNum type="alphaLcPeriod"/>
            </a:pPr>
            <a:r>
              <a:rPr lang="es-HN" dirty="0"/>
              <a:t>Cuando el SENASA lo requiera, apoyar en </a:t>
            </a:r>
            <a:r>
              <a:rPr lang="es-HN" dirty="0" smtClean="0"/>
              <a:t>emergencias sanitarias </a:t>
            </a:r>
            <a:r>
              <a:rPr lang="es-HN" dirty="0"/>
              <a:t>y fitosanitarias, en la aplicación de las </a:t>
            </a:r>
            <a:r>
              <a:rPr lang="es-HN" dirty="0" smtClean="0"/>
              <a:t>medidas de </a:t>
            </a:r>
            <a:r>
              <a:rPr lang="es-HN" dirty="0"/>
              <a:t>prevención, control o erradicación de las plagas </a:t>
            </a:r>
            <a:r>
              <a:rPr lang="es-HN" dirty="0" smtClean="0"/>
              <a:t>o enfermedades.</a:t>
            </a:r>
          </a:p>
          <a:p>
            <a:pPr marL="1257300" lvl="2" indent="-342900" algn="just">
              <a:buFont typeface="+mj-lt"/>
              <a:buAutoNum type="alphaLcPeriod"/>
            </a:pPr>
            <a:r>
              <a:rPr lang="es-HN" dirty="0" smtClean="0"/>
              <a:t>Cuando </a:t>
            </a:r>
            <a:r>
              <a:rPr lang="es-HN" dirty="0"/>
              <a:t>el SENASA lo requiera, apoyar en </a:t>
            </a:r>
            <a:r>
              <a:rPr lang="es-HN" dirty="0" smtClean="0"/>
              <a:t>emergencias en </a:t>
            </a:r>
            <a:r>
              <a:rPr lang="es-HN" dirty="0"/>
              <a:t>inocuidad agroalimentaria en las medidas </a:t>
            </a:r>
            <a:r>
              <a:rPr lang="es-HN" dirty="0" smtClean="0"/>
              <a:t>de identificación </a:t>
            </a:r>
            <a:r>
              <a:rPr lang="es-HN" dirty="0"/>
              <a:t>y control cuando se detecten </a:t>
            </a:r>
            <a:r>
              <a:rPr lang="es-HN" dirty="0" smtClean="0"/>
              <a:t>contaminantes físicos</a:t>
            </a:r>
            <a:r>
              <a:rPr lang="es-HN" dirty="0"/>
              <a:t>, químicos o biológicos en </a:t>
            </a:r>
            <a:r>
              <a:rPr lang="es-HN" dirty="0" smtClean="0"/>
              <a:t>alimentos</a:t>
            </a:r>
          </a:p>
          <a:p>
            <a:pPr marL="1257300" lvl="2" indent="-342900" algn="just">
              <a:buFont typeface="+mj-lt"/>
              <a:buAutoNum type="alphaLcPeriod"/>
            </a:pPr>
            <a:r>
              <a:rPr lang="es-HN" dirty="0"/>
              <a:t>Notificar al SENASA sobre la detección de brotes </a:t>
            </a:r>
            <a:r>
              <a:rPr lang="es-HN" dirty="0" smtClean="0"/>
              <a:t>de enfermedades </a:t>
            </a:r>
            <a:r>
              <a:rPr lang="es-HN" dirty="0"/>
              <a:t>y </a:t>
            </a:r>
            <a:r>
              <a:rPr lang="es-HN" dirty="0" smtClean="0"/>
              <a:t>plagas.</a:t>
            </a:r>
          </a:p>
          <a:p>
            <a:pPr marL="1257300" lvl="2" indent="-342900" algn="just">
              <a:buFont typeface="+mj-lt"/>
              <a:buAutoNum type="alphaLcPeriod"/>
            </a:pPr>
            <a:r>
              <a:rPr lang="es-HN" dirty="0"/>
              <a:t>Presentar al SENASA informes periódicos de </a:t>
            </a:r>
            <a:r>
              <a:rPr lang="es-HN" dirty="0" smtClean="0"/>
              <a:t>las actividades </a:t>
            </a:r>
            <a:r>
              <a:rPr lang="es-HN" dirty="0"/>
              <a:t>ejecutadas en el marco de su autorización</a:t>
            </a:r>
            <a:r>
              <a:rPr lang="es-HN" dirty="0" smtClean="0"/>
              <a:t>.</a:t>
            </a:r>
          </a:p>
          <a:p>
            <a:pPr marL="1257300" lvl="2" indent="-342900" algn="just">
              <a:buFont typeface="+mj-lt"/>
              <a:buAutoNum type="alphaLcPeriod"/>
            </a:pPr>
            <a:r>
              <a:rPr lang="es-HN" dirty="0" smtClean="0"/>
              <a:t>Orientar </a:t>
            </a:r>
            <a:r>
              <a:rPr lang="es-HN" dirty="0"/>
              <a:t>a los productores sobre el cumplimiento de </a:t>
            </a:r>
            <a:r>
              <a:rPr lang="es-HN" dirty="0" smtClean="0"/>
              <a:t>las disposiciones </a:t>
            </a:r>
            <a:r>
              <a:rPr lang="es-HN" dirty="0"/>
              <a:t>contenidas en la Ley Fitozoosanitaria y </a:t>
            </a:r>
            <a:r>
              <a:rPr lang="es-HN" dirty="0" smtClean="0"/>
              <a:t>sus Reglamentos</a:t>
            </a:r>
            <a:r>
              <a:rPr lang="es-HN" dirty="0"/>
              <a:t>, Reglamentos Técnicos </a:t>
            </a:r>
            <a:r>
              <a:rPr lang="es-HN" dirty="0" smtClean="0"/>
              <a:t>Centroamericanos y </a:t>
            </a:r>
            <a:r>
              <a:rPr lang="es-HN" dirty="0"/>
              <a:t>demás disposiciones aplicables.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97148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 flipV="1">
            <a:off x="1706880" y="6284975"/>
            <a:ext cx="7437120" cy="140209"/>
          </a:xfrm>
          <a:prstGeom prst="rect">
            <a:avLst/>
          </a:prstGeom>
          <a:solidFill>
            <a:srgbClr val="6AC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06623BC2-117B-4A65-84FF-A0DCD4698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8" y="5888397"/>
            <a:ext cx="1408929" cy="79315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556952" y="370701"/>
            <a:ext cx="7346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2. MARCO LEGAL, REGLAMENTO GENERAL DE AUTORIZACIÓN DE TERCEROS</a:t>
            </a:r>
            <a:endParaRPr lang="es-ES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197709" y="947352"/>
            <a:ext cx="878345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Capítulo IX, De las Facultades, Derechos y Obligaciones de los Terceros Autorizados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42. Están facultados y obligados a cumplir con lo siguiente:</a:t>
            </a:r>
          </a:p>
          <a:p>
            <a:pPr marL="1257300" lvl="2" indent="-342900" algn="just">
              <a:buFont typeface="+mj-lt"/>
              <a:buAutoNum type="alphaLcPeriod" startAt="8"/>
            </a:pPr>
            <a:r>
              <a:rPr lang="es-HN" dirty="0" smtClean="0"/>
              <a:t>Ejecutar </a:t>
            </a:r>
            <a:r>
              <a:rPr lang="es-HN" dirty="0"/>
              <a:t>todas las labores, conforme a los métodos </a:t>
            </a:r>
            <a:r>
              <a:rPr lang="es-HN" dirty="0" smtClean="0"/>
              <a:t>y Manuales </a:t>
            </a:r>
            <a:r>
              <a:rPr lang="es-HN" dirty="0"/>
              <a:t>de Procedimientos Específicos </a:t>
            </a:r>
            <a:r>
              <a:rPr lang="es-HN" dirty="0" smtClean="0"/>
              <a:t>establecidos por </a:t>
            </a:r>
            <a:r>
              <a:rPr lang="es-HN" dirty="0"/>
              <a:t>el SENASA, en este Reglamento y demás </a:t>
            </a:r>
            <a:r>
              <a:rPr lang="es-HN" dirty="0" smtClean="0"/>
              <a:t>normativa aplicable.</a:t>
            </a:r>
          </a:p>
          <a:p>
            <a:pPr marL="1257300" lvl="2" indent="-342900" algn="just">
              <a:buFont typeface="+mj-lt"/>
              <a:buAutoNum type="alphaLcPeriod" startAt="8"/>
            </a:pPr>
            <a:r>
              <a:rPr lang="es-HN" dirty="0" smtClean="0"/>
              <a:t>Informar al SENASA de cualquier evento o circunstancia de modificación o pérdida temporal de las condiciones, requisitos o calidades que </a:t>
            </a:r>
            <a:r>
              <a:rPr lang="es-HN" dirty="0"/>
              <a:t>permitieron su autorización, dentro de los cinco (5) días </a:t>
            </a:r>
            <a:r>
              <a:rPr lang="es-HN" dirty="0" smtClean="0"/>
              <a:t>hábiles siguientes </a:t>
            </a:r>
            <a:r>
              <a:rPr lang="es-HN" dirty="0"/>
              <a:t>de haberse producido.</a:t>
            </a:r>
            <a:endParaRPr lang="es-HN" dirty="0" smtClean="0"/>
          </a:p>
          <a:p>
            <a:pPr marL="1257300" lvl="2" indent="-342900" algn="just">
              <a:buFont typeface="+mj-lt"/>
              <a:buAutoNum type="alphaLcPeriod" startAt="8"/>
            </a:pPr>
            <a:r>
              <a:rPr lang="es-HN" dirty="0"/>
              <a:t>Ante la necesidad de realizar cambios en el </a:t>
            </a:r>
            <a:r>
              <a:rPr lang="es-HN" dirty="0" smtClean="0"/>
              <a:t>personal de </a:t>
            </a:r>
            <a:r>
              <a:rPr lang="es-HN" dirty="0"/>
              <a:t>una persona jurídica autorizada, se deberá notificar </a:t>
            </a:r>
            <a:r>
              <a:rPr lang="es-HN" dirty="0" smtClean="0"/>
              <a:t>al SENASA</a:t>
            </a:r>
            <a:r>
              <a:rPr lang="es-HN" dirty="0"/>
              <a:t>, remitiendo con cinco (5) días de </a:t>
            </a:r>
            <a:r>
              <a:rPr lang="es-HN" dirty="0" smtClean="0"/>
              <a:t>anticipación al </a:t>
            </a:r>
            <a:r>
              <a:rPr lang="es-HN" dirty="0"/>
              <a:t>cambio, la documentación </a:t>
            </a:r>
            <a:r>
              <a:rPr lang="es-HN" dirty="0" smtClean="0"/>
              <a:t>requerida</a:t>
            </a:r>
          </a:p>
          <a:p>
            <a:pPr marL="1257300" lvl="2" indent="-342900" algn="just">
              <a:buFont typeface="+mj-lt"/>
              <a:buAutoNum type="alphaLcPeriod" startAt="8"/>
            </a:pPr>
            <a:r>
              <a:rPr lang="es-HN" dirty="0"/>
              <a:t>Facilitar la supervisión que el SENASA realice a </a:t>
            </a:r>
            <a:r>
              <a:rPr lang="es-HN" dirty="0" smtClean="0"/>
              <a:t>su gestión </a:t>
            </a:r>
            <a:r>
              <a:rPr lang="es-HN" dirty="0"/>
              <a:t>como </a:t>
            </a:r>
            <a:r>
              <a:rPr lang="es-HN" dirty="0" smtClean="0"/>
              <a:t>autorizado.</a:t>
            </a:r>
          </a:p>
          <a:p>
            <a:pPr marL="1257300" lvl="2" indent="-342900" algn="just">
              <a:buFont typeface="+mj-lt"/>
              <a:buAutoNum type="alphaLcPeriod" startAt="8"/>
            </a:pPr>
            <a:r>
              <a:rPr lang="es-HN" dirty="0"/>
              <a:t>Usar la calidad de autorizado sólo en el </a:t>
            </a:r>
            <a:r>
              <a:rPr lang="es-HN" dirty="0" smtClean="0"/>
              <a:t>marco de </a:t>
            </a:r>
            <a:r>
              <a:rPr lang="es-HN" dirty="0"/>
              <a:t>aquellas actividades para las cuales se </a:t>
            </a:r>
            <a:r>
              <a:rPr lang="es-HN" dirty="0" smtClean="0"/>
              <a:t>encuentra autorizado.</a:t>
            </a:r>
          </a:p>
          <a:p>
            <a:pPr marL="1257300" lvl="2" indent="-342900" algn="just">
              <a:buFont typeface="+mj-lt"/>
              <a:buAutoNum type="alphaLcPeriod" startAt="8"/>
            </a:pPr>
            <a:r>
              <a:rPr lang="es-HN" dirty="0"/>
              <a:t>Portar la credencial junto a la Cédula de Identidad</a:t>
            </a:r>
            <a:r>
              <a:rPr lang="es-HN" dirty="0" smtClean="0"/>
              <a:t>, cada </a:t>
            </a:r>
            <a:r>
              <a:rPr lang="es-HN" dirty="0"/>
              <a:t>vez que se encuentre realizando actividades en </a:t>
            </a:r>
            <a:r>
              <a:rPr lang="es-HN" dirty="0" smtClean="0"/>
              <a:t>el marco </a:t>
            </a:r>
            <a:r>
              <a:rPr lang="es-HN" dirty="0"/>
              <a:t>de la autorización otorgada por el Servicio</a:t>
            </a:r>
            <a:r>
              <a:rPr lang="es-HN" dirty="0" smtClean="0"/>
              <a:t>.</a:t>
            </a:r>
          </a:p>
          <a:p>
            <a:pPr lvl="3"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173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 flipV="1">
            <a:off x="1706880" y="6284975"/>
            <a:ext cx="7437120" cy="140209"/>
          </a:xfrm>
          <a:prstGeom prst="rect">
            <a:avLst/>
          </a:prstGeom>
          <a:solidFill>
            <a:srgbClr val="6AC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06623BC2-117B-4A65-84FF-A0DCD4698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8" y="5888397"/>
            <a:ext cx="1408929" cy="79315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931778" y="313378"/>
            <a:ext cx="7252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2. MARCO LEGAL, REGLAMENTO GENERAL DE AUTORIZACIÓN DE TERCEROS</a:t>
            </a:r>
            <a:endParaRPr lang="es-ES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222422" y="1095636"/>
            <a:ext cx="867071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Capítulo IX, De las Facultades, Derechos y Obligaciones de los Terceros Autorizados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42. Están facultados y obligados a cumplir con lo siguiente:</a:t>
            </a:r>
          </a:p>
          <a:p>
            <a:pPr marL="1714500" lvl="3" indent="-342900" algn="just">
              <a:buFont typeface="+mj-lt"/>
              <a:buAutoNum type="alphaLcPeriod" startAt="14"/>
            </a:pPr>
            <a:r>
              <a:rPr lang="es-HN" dirty="0"/>
              <a:t>En caso de requerir la subcontratación de servicios, </a:t>
            </a:r>
            <a:r>
              <a:rPr lang="es-HN" dirty="0" smtClean="0"/>
              <a:t>en aquellas </a:t>
            </a:r>
            <a:r>
              <a:rPr lang="es-HN" dirty="0"/>
              <a:t>actividades para las que se encuentra autorizado</a:t>
            </a:r>
            <a:r>
              <a:rPr lang="es-HN" dirty="0" smtClean="0"/>
              <a:t>, el autorizado, indicando </a:t>
            </a:r>
            <a:r>
              <a:rPr lang="es-HN" dirty="0"/>
              <a:t>el tercero a subcontratar, el período de </a:t>
            </a:r>
            <a:r>
              <a:rPr lang="es-HN" dirty="0" smtClean="0"/>
              <a:t>tiempo y </a:t>
            </a:r>
            <a:r>
              <a:rPr lang="es-HN" b="1" u="sng" dirty="0" smtClean="0"/>
              <a:t>deberá </a:t>
            </a:r>
            <a:r>
              <a:rPr lang="es-HN" b="1" u="sng" dirty="0"/>
              <a:t>previamente solicitar por escrito autorización al Jefe </a:t>
            </a:r>
            <a:r>
              <a:rPr lang="es-HN" b="1" u="sng" dirty="0" smtClean="0"/>
              <a:t>de la Unidad de </a:t>
            </a:r>
            <a:r>
              <a:rPr lang="es-HN" b="1" u="sng" dirty="0"/>
              <a:t>Autorización de </a:t>
            </a:r>
            <a:r>
              <a:rPr lang="es-HN" b="1" u="sng" dirty="0" smtClean="0"/>
              <a:t>Terceros</a:t>
            </a:r>
            <a:r>
              <a:rPr lang="es-HN" dirty="0" smtClean="0"/>
              <a:t> las </a:t>
            </a:r>
            <a:r>
              <a:rPr lang="es-HN" dirty="0"/>
              <a:t>razones de tal situación. </a:t>
            </a:r>
            <a:r>
              <a:rPr lang="es-HN" b="1" u="sng" dirty="0"/>
              <a:t>En todo caso el </a:t>
            </a:r>
            <a:r>
              <a:rPr lang="es-HN" b="1" u="sng" dirty="0" smtClean="0"/>
              <a:t>tercero a </a:t>
            </a:r>
            <a:r>
              <a:rPr lang="es-HN" b="1" u="sng" dirty="0"/>
              <a:t>subcontratar debe contar con autorización </a:t>
            </a:r>
            <a:r>
              <a:rPr lang="es-HN" b="1" u="sng" dirty="0" smtClean="0"/>
              <a:t>vigente </a:t>
            </a:r>
            <a:r>
              <a:rPr lang="es-HN" dirty="0" smtClean="0"/>
              <a:t>ante </a:t>
            </a:r>
            <a:r>
              <a:rPr lang="es-HN" dirty="0"/>
              <a:t>el SENASA para la ejecución de actividades en </a:t>
            </a:r>
            <a:r>
              <a:rPr lang="es-HN" dirty="0" smtClean="0"/>
              <a:t>el marco </a:t>
            </a:r>
            <a:r>
              <a:rPr lang="es-HN" dirty="0"/>
              <a:t>de programas oficiales en cuestión. No </a:t>
            </a:r>
            <a:r>
              <a:rPr lang="es-HN" dirty="0" smtClean="0"/>
              <a:t>podrán solicitar </a:t>
            </a:r>
            <a:r>
              <a:rPr lang="es-HN" dirty="0"/>
              <a:t>la subcontratación para la ejecución de </a:t>
            </a:r>
            <a:r>
              <a:rPr lang="es-HN" dirty="0" smtClean="0"/>
              <a:t>estos servicios</a:t>
            </a:r>
            <a:r>
              <a:rPr lang="es-HN" dirty="0"/>
              <a:t>, los autorizados terceros que se </a:t>
            </a:r>
            <a:r>
              <a:rPr lang="es-HN" dirty="0" smtClean="0"/>
              <a:t>encuentren suspendidos</a:t>
            </a:r>
            <a:r>
              <a:rPr lang="es-HN" dirty="0"/>
              <a:t>. En caso de incumplimiento por parte </a:t>
            </a:r>
            <a:r>
              <a:rPr lang="es-HN" dirty="0" smtClean="0"/>
              <a:t>del tercero </a:t>
            </a:r>
            <a:r>
              <a:rPr lang="es-HN" dirty="0"/>
              <a:t>subcontratado, las medidas se aplicarán tanto </a:t>
            </a:r>
            <a:r>
              <a:rPr lang="es-HN" dirty="0" smtClean="0"/>
              <a:t>al tercero </a:t>
            </a:r>
            <a:r>
              <a:rPr lang="es-HN" dirty="0"/>
              <a:t>autorizado como al subcontratado por éste</a:t>
            </a:r>
            <a:r>
              <a:rPr lang="es-HN" dirty="0" smtClean="0"/>
              <a:t>.</a:t>
            </a:r>
            <a:endParaRPr lang="es-HN" dirty="0"/>
          </a:p>
          <a:p>
            <a:pPr lvl="1" algn="just"/>
            <a:endParaRPr lang="es-HN" dirty="0" smtClean="0"/>
          </a:p>
          <a:p>
            <a:pPr lvl="1"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8351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 flipV="1">
            <a:off x="1706880" y="6284975"/>
            <a:ext cx="7437120" cy="140209"/>
          </a:xfrm>
          <a:prstGeom prst="rect">
            <a:avLst/>
          </a:prstGeom>
          <a:solidFill>
            <a:srgbClr val="6AC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06623BC2-117B-4A65-84FF-A0DCD4698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8" y="5888397"/>
            <a:ext cx="1408929" cy="79315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913214" y="220424"/>
            <a:ext cx="7314865" cy="665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2. MARCO LEGAL, REGLAMENTO GENERAL DE AUTORIZACIÓN DE TERCEROS</a:t>
            </a:r>
            <a:endParaRPr lang="es-ES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197709" y="947351"/>
            <a:ext cx="8745876" cy="4941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Título Tercero. De los Informes, Manejo de la Información y Observancia del Reglamento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Capítulo I, De los Informes y Manejo de la Información.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43. </a:t>
            </a:r>
            <a:r>
              <a:rPr lang="es-HN" dirty="0"/>
              <a:t>Los Terceros Autorizados, además de </a:t>
            </a:r>
            <a:r>
              <a:rPr lang="es-HN" dirty="0" smtClean="0"/>
              <a:t>los informes </a:t>
            </a:r>
            <a:r>
              <a:rPr lang="es-HN" dirty="0"/>
              <a:t>periódicos, deberán presentar al Departamento </a:t>
            </a:r>
            <a:r>
              <a:rPr lang="es-HN" dirty="0" smtClean="0"/>
              <a:t>de Autorización </a:t>
            </a:r>
            <a:r>
              <a:rPr lang="es-HN" dirty="0"/>
              <a:t>de Terceros del SENASA, </a:t>
            </a:r>
            <a:r>
              <a:rPr lang="es-HN" b="1" u="sng" dirty="0"/>
              <a:t>un informe anual</a:t>
            </a:r>
            <a:r>
              <a:rPr lang="es-HN" dirty="0"/>
              <a:t>, </a:t>
            </a:r>
            <a:r>
              <a:rPr lang="es-HN" dirty="0" smtClean="0"/>
              <a:t>el cual </a:t>
            </a:r>
            <a:r>
              <a:rPr lang="es-HN" dirty="0"/>
              <a:t>deberá incluir las actividades ejecutadas, el </a:t>
            </a:r>
            <a:r>
              <a:rPr lang="es-HN" dirty="0" smtClean="0"/>
              <a:t>nombre de </a:t>
            </a:r>
            <a:r>
              <a:rPr lang="es-HN" dirty="0"/>
              <a:t>la persona natural o jurídica receptora de los servicios</a:t>
            </a:r>
            <a:r>
              <a:rPr lang="es-HN" dirty="0" smtClean="0"/>
              <a:t>, fecha</a:t>
            </a:r>
            <a:r>
              <a:rPr lang="es-HN" dirty="0"/>
              <a:t>, lugar, procedimiento utilizado, materiales y </a:t>
            </a:r>
            <a:r>
              <a:rPr lang="es-HN" dirty="0" smtClean="0"/>
              <a:t>equipos utilizados</a:t>
            </a:r>
            <a:r>
              <a:rPr lang="es-HN" dirty="0"/>
              <a:t>, resultados obtenidos, problemas encontrados </a:t>
            </a:r>
            <a:r>
              <a:rPr lang="es-HN" dirty="0" smtClean="0"/>
              <a:t>y recomendaciones </a:t>
            </a:r>
            <a:r>
              <a:rPr lang="es-HN" dirty="0"/>
              <a:t>para </a:t>
            </a:r>
            <a:r>
              <a:rPr lang="es-HN" dirty="0" smtClean="0"/>
              <a:t>mejorarlos.</a:t>
            </a:r>
          </a:p>
          <a:p>
            <a:pPr lvl="2" algn="just"/>
            <a:endParaRPr lang="es-HN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HN" dirty="0"/>
              <a:t>Capítulo </a:t>
            </a:r>
            <a:r>
              <a:rPr lang="es-HN" dirty="0" smtClean="0"/>
              <a:t>II, </a:t>
            </a:r>
            <a:r>
              <a:rPr lang="es-HN" dirty="0"/>
              <a:t>Observancia del Reglamento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44</a:t>
            </a:r>
            <a:r>
              <a:rPr lang="es-HN" dirty="0"/>
              <a:t>. Para la supervisión de las actividades </a:t>
            </a:r>
            <a:r>
              <a:rPr lang="es-HN" dirty="0" smtClean="0"/>
              <a:t>técnicas el </a:t>
            </a:r>
            <a:r>
              <a:rPr lang="es-HN" dirty="0"/>
              <a:t>SENASA asignará Supervisores Oficiales, quienes </a:t>
            </a:r>
            <a:r>
              <a:rPr lang="es-HN" dirty="0" smtClean="0"/>
              <a:t>serán los </a:t>
            </a:r>
            <a:r>
              <a:rPr lang="es-HN" dirty="0"/>
              <a:t>responsables directos de supervisar, auditar y evaluar </a:t>
            </a:r>
            <a:r>
              <a:rPr lang="es-HN" dirty="0" smtClean="0"/>
              <a:t>el desempeño </a:t>
            </a:r>
            <a:r>
              <a:rPr lang="es-HN" dirty="0"/>
              <a:t>de los Terceros Autorizados</a:t>
            </a:r>
            <a:r>
              <a:rPr lang="es-HN" dirty="0" smtClean="0"/>
              <a:t>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</a:t>
            </a:r>
            <a:r>
              <a:rPr lang="es-HN" dirty="0"/>
              <a:t>45. Los Terceros Autorizados están obligados </a:t>
            </a:r>
            <a:r>
              <a:rPr lang="es-HN" dirty="0" smtClean="0"/>
              <a:t>a permitir </a:t>
            </a:r>
            <a:r>
              <a:rPr lang="es-HN" dirty="0"/>
              <a:t>que se lleve a cabo la inspección y/o </a:t>
            </a:r>
            <a:r>
              <a:rPr lang="es-HN" dirty="0" smtClean="0"/>
              <a:t>verificación de </a:t>
            </a:r>
            <a:r>
              <a:rPr lang="es-HN" dirty="0"/>
              <a:t>sus servicios, otorgando todas las facilidades al </a:t>
            </a:r>
            <a:r>
              <a:rPr lang="es-HN" dirty="0" smtClean="0"/>
              <a:t>inspector designado </a:t>
            </a:r>
            <a:r>
              <a:rPr lang="es-HN" dirty="0"/>
              <a:t>por el SENASA, para que constate el </a:t>
            </a:r>
            <a:r>
              <a:rPr lang="es-HN" dirty="0" smtClean="0"/>
              <a:t>cumplimiento de </a:t>
            </a:r>
            <a:r>
              <a:rPr lang="es-HN" dirty="0"/>
              <a:t>las disposiciones de este </a:t>
            </a:r>
            <a:r>
              <a:rPr lang="es-HN" dirty="0" smtClean="0"/>
              <a:t>Reglamento.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55614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 flipV="1">
            <a:off x="1706880" y="6284975"/>
            <a:ext cx="7437120" cy="140209"/>
          </a:xfrm>
          <a:prstGeom prst="rect">
            <a:avLst/>
          </a:prstGeom>
          <a:solidFill>
            <a:srgbClr val="6AC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06623BC2-117B-4A65-84FF-A0DCD4698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8" y="5888397"/>
            <a:ext cx="1408929" cy="79315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907173" y="177451"/>
            <a:ext cx="7293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2. MARCO LEGAL, REGLAMENTO GENERAL DE AUTORIZACIÓN DE TERCEROS</a:t>
            </a:r>
            <a:endParaRPr lang="es-ES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197709" y="947352"/>
            <a:ext cx="8720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Título Tercero. De los Costos de Autorización y De los Cobros Por Los Servicios Brindados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Capítulo I, De los Costos Por Derechos de Autorización.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</a:t>
            </a:r>
            <a:r>
              <a:rPr lang="es-HN" dirty="0"/>
              <a:t>46. Los costos por derecho de autorización </a:t>
            </a:r>
            <a:r>
              <a:rPr lang="es-HN" dirty="0" smtClean="0"/>
              <a:t>serán establecidos </a:t>
            </a:r>
            <a:r>
              <a:rPr lang="es-HN" dirty="0"/>
              <a:t>en el Reglamento de Tasas por Servicio </a:t>
            </a:r>
            <a:r>
              <a:rPr lang="es-HN" dirty="0" smtClean="0"/>
              <a:t>del SENASA.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/>
              <a:t>Art 47. La tasa por derechos de autorización </a:t>
            </a:r>
            <a:r>
              <a:rPr lang="es-HN" dirty="0" smtClean="0"/>
              <a:t>deberá cancelarse </a:t>
            </a:r>
            <a:r>
              <a:rPr lang="es-HN" dirty="0"/>
              <a:t>en la forma que el SENASA señale</a:t>
            </a:r>
            <a:r>
              <a:rPr lang="es-HN" dirty="0" smtClean="0"/>
              <a:t>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/>
              <a:t>Art 48. El costo de los servicios brindados por </a:t>
            </a:r>
            <a:r>
              <a:rPr lang="es-HN" dirty="0" smtClean="0"/>
              <a:t>Terceros Autorizados </a:t>
            </a:r>
            <a:r>
              <a:rPr lang="es-HN" dirty="0"/>
              <a:t>será aquel que corresponda a procesos </a:t>
            </a:r>
            <a:r>
              <a:rPr lang="es-HN" dirty="0" smtClean="0"/>
              <a:t>de negociación </a:t>
            </a:r>
            <a:r>
              <a:rPr lang="es-HN" dirty="0"/>
              <a:t>y de libre contratación entre estos y el o </a:t>
            </a:r>
            <a:r>
              <a:rPr lang="es-HN" dirty="0" smtClean="0"/>
              <a:t>los demandantes </a:t>
            </a:r>
            <a:r>
              <a:rPr lang="es-HN" dirty="0"/>
              <a:t>de dichos servicios</a:t>
            </a:r>
            <a:r>
              <a:rPr lang="es-HN" dirty="0" smtClean="0"/>
              <a:t>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865423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 flipV="1">
            <a:off x="1706880" y="6270058"/>
            <a:ext cx="7437120" cy="140209"/>
          </a:xfrm>
          <a:prstGeom prst="rect">
            <a:avLst/>
          </a:prstGeom>
          <a:solidFill>
            <a:srgbClr val="6AC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06623BC2-117B-4A65-84FF-A0DCD4698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8" y="5888397"/>
            <a:ext cx="1408929" cy="793156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76B4826D-CAAB-4FF3-A3CB-8637A71451B1}"/>
              </a:ext>
            </a:extLst>
          </p:cNvPr>
          <p:cNvSpPr txBox="1"/>
          <p:nvPr/>
        </p:nvSpPr>
        <p:spPr>
          <a:xfrm>
            <a:off x="2464905" y="2659559"/>
            <a:ext cx="49670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4400" b="1" dirty="0">
                <a:solidFill>
                  <a:srgbClr val="2FAEBF"/>
                </a:solidFill>
                <a:latin typeface="Pluto Sans  regular"/>
              </a:rPr>
              <a:t>MUCHAS GRACIAS </a:t>
            </a:r>
          </a:p>
        </p:txBody>
      </p:sp>
    </p:spTree>
    <p:extLst>
      <p:ext uri="{BB962C8B-B14F-4D97-AF65-F5344CB8AC3E}">
        <p14:creationId xmlns:p14="http://schemas.microsoft.com/office/powerpoint/2010/main" val="410493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 flipV="1">
            <a:off x="1706880" y="6284975"/>
            <a:ext cx="7437120" cy="140209"/>
          </a:xfrm>
          <a:prstGeom prst="rect">
            <a:avLst/>
          </a:prstGeom>
          <a:solidFill>
            <a:srgbClr val="6AC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06623BC2-117B-4A65-84FF-A0DCD4698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8" y="5888397"/>
            <a:ext cx="1408929" cy="79315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939598" y="152737"/>
            <a:ext cx="7301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2. MARCO LEGAL, REGLAMENTO GENERAL DE AUTORIZACIÓN DE TERCEROS</a:t>
            </a:r>
            <a:endParaRPr lang="es-ES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337751" y="873210"/>
            <a:ext cx="850562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Es un acuerdo CD SENASA No. 006-2020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Título primero,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HN" dirty="0"/>
              <a:t>C</a:t>
            </a:r>
            <a:r>
              <a:rPr lang="es-HN" dirty="0" smtClean="0"/>
              <a:t>apítulo I, de los Objetivos y alcances: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1 Son objetivos del reglamento: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 </a:t>
            </a:r>
            <a:r>
              <a:rPr lang="es-HN" dirty="0"/>
              <a:t>O</a:t>
            </a:r>
            <a:r>
              <a:rPr lang="es-HN" dirty="0" smtClean="0"/>
              <a:t>ptimizar </a:t>
            </a:r>
            <a:r>
              <a:rPr lang="es-HN" dirty="0"/>
              <a:t>el uso de los recursos y de </a:t>
            </a:r>
            <a:r>
              <a:rPr lang="es-HN" dirty="0" smtClean="0"/>
              <a:t>ampliar la </a:t>
            </a:r>
            <a:r>
              <a:rPr lang="es-HN" dirty="0"/>
              <a:t>cobertura, capacidad y eficiencia de los </a:t>
            </a:r>
            <a:r>
              <a:rPr lang="es-HN" dirty="0" smtClean="0"/>
              <a:t>servicios </a:t>
            </a:r>
            <a:r>
              <a:rPr lang="es-ES" dirty="0" smtClean="0"/>
              <a:t>prestados.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es-HN" dirty="0"/>
              <a:t>Establecer los requisitos, procedimientos y </a:t>
            </a:r>
            <a:r>
              <a:rPr lang="es-HN" dirty="0" smtClean="0"/>
              <a:t>condiciones para </a:t>
            </a:r>
            <a:r>
              <a:rPr lang="es-HN" dirty="0"/>
              <a:t>la autorización de terceros por parte del SENASA</a:t>
            </a:r>
            <a:r>
              <a:rPr lang="es-HN" dirty="0" smtClean="0"/>
              <a:t>, interesados </a:t>
            </a:r>
            <a:r>
              <a:rPr lang="es-HN" dirty="0"/>
              <a:t>en ejecutar una o más actividades en </a:t>
            </a:r>
            <a:r>
              <a:rPr lang="es-HN" dirty="0" smtClean="0"/>
              <a:t>el marco </a:t>
            </a:r>
            <a:r>
              <a:rPr lang="es-HN" dirty="0"/>
              <a:t>de Programas Oficiales bajo Control del </a:t>
            </a:r>
            <a:r>
              <a:rPr lang="es-HN" dirty="0" smtClean="0"/>
              <a:t>Servicio </a:t>
            </a:r>
            <a:r>
              <a:rPr lang="es-ES" dirty="0" smtClean="0"/>
              <a:t>Nacional </a:t>
            </a:r>
            <a:r>
              <a:rPr lang="es-ES" dirty="0"/>
              <a:t>de Sanidad e Inocuidad </a:t>
            </a:r>
            <a:r>
              <a:rPr lang="es-ES" dirty="0" smtClean="0"/>
              <a:t>Agroalimentaria.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Capitulo II de las definiciones: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5 Para los efectos del presente reglamento se entenderá por: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a) </a:t>
            </a:r>
            <a:r>
              <a:rPr lang="es-HN" b="1" dirty="0" smtClean="0"/>
              <a:t>AUTORIZACIÓN</a:t>
            </a:r>
            <a:r>
              <a:rPr lang="es-HN" dirty="0"/>
              <a:t>: Acto mediante el cual </a:t>
            </a:r>
            <a:r>
              <a:rPr lang="es-HN" dirty="0" smtClean="0"/>
              <a:t>el </a:t>
            </a:r>
            <a:r>
              <a:rPr lang="es-ES" dirty="0" smtClean="0"/>
              <a:t>SENASA</a:t>
            </a:r>
            <a:r>
              <a:rPr lang="es-ES" dirty="0"/>
              <a:t>, autoriza o delega a un Tercero para </a:t>
            </a:r>
            <a:r>
              <a:rPr lang="es-ES" dirty="0" smtClean="0"/>
              <a:t>que </a:t>
            </a:r>
            <a:r>
              <a:rPr lang="es-HN" dirty="0" smtClean="0"/>
              <a:t>ejecute </a:t>
            </a:r>
            <a:r>
              <a:rPr lang="es-HN" dirty="0"/>
              <a:t>una o más actividades en el marco de </a:t>
            </a:r>
            <a:r>
              <a:rPr lang="es-HN" dirty="0" smtClean="0"/>
              <a:t>Programas Oficiales </a:t>
            </a:r>
            <a:r>
              <a:rPr lang="es-HN" dirty="0"/>
              <a:t>bajo Control del Servicio Nacional de Sanidad </a:t>
            </a:r>
            <a:r>
              <a:rPr lang="es-HN" dirty="0" smtClean="0"/>
              <a:t>e </a:t>
            </a:r>
            <a:r>
              <a:rPr lang="es-ES" dirty="0" smtClean="0"/>
              <a:t>Inocuidad agroalimentaria </a:t>
            </a:r>
            <a:r>
              <a:rPr lang="es-ES" dirty="0"/>
              <a:t>(SENASA). Agroalimentaria</a:t>
            </a:r>
            <a:r>
              <a:rPr lang="es-ES" dirty="0" smtClean="0"/>
              <a:t>, </a:t>
            </a:r>
            <a:r>
              <a:rPr lang="es-HN" dirty="0" smtClean="0"/>
              <a:t>en </a:t>
            </a:r>
            <a:r>
              <a:rPr lang="es-HN" dirty="0"/>
              <a:t>las áreas de Sanidad Vegetal, Salud </a:t>
            </a:r>
            <a:r>
              <a:rPr lang="es-HN" dirty="0" smtClean="0"/>
              <a:t>Animal, Cuarentena Agropecuaria </a:t>
            </a:r>
            <a:r>
              <a:rPr lang="es-HN" dirty="0"/>
              <a:t>e </a:t>
            </a:r>
            <a:r>
              <a:rPr lang="es-HN" dirty="0" smtClean="0"/>
              <a:t>Inocuidad Agroalimentaria</a:t>
            </a:r>
            <a:r>
              <a:rPr lang="es-HN" dirty="0"/>
              <a:t>, aplicando las disposiciones </a:t>
            </a:r>
            <a:r>
              <a:rPr lang="es-HN" dirty="0" smtClean="0"/>
              <a:t>contenidas en </a:t>
            </a:r>
            <a:r>
              <a:rPr lang="es-HN" dirty="0"/>
              <a:t>toda la normativa vigente.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8545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 flipV="1">
            <a:off x="1706880" y="6284975"/>
            <a:ext cx="7437120" cy="140209"/>
          </a:xfrm>
          <a:prstGeom prst="rect">
            <a:avLst/>
          </a:prstGeom>
          <a:solidFill>
            <a:srgbClr val="6AC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06623BC2-117B-4A65-84FF-A0DCD4698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8" y="5888397"/>
            <a:ext cx="1408929" cy="79315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942257" y="42612"/>
            <a:ext cx="7334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2. MARCO LEGAL, REGLAMENTO GENERAL DE AUTORIZACIÓN DE TERCEROS</a:t>
            </a:r>
            <a:endParaRPr lang="es-ES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337751" y="523103"/>
            <a:ext cx="854320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Capitulo II de las definiciones: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5 Para los efectos del presente reglamento se entenderá por: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pt-BR" b="1" dirty="0" smtClean="0"/>
              <a:t>b</a:t>
            </a:r>
            <a:r>
              <a:rPr lang="pt-BR" b="1" dirty="0"/>
              <a:t>. </a:t>
            </a:r>
            <a:r>
              <a:rPr lang="pt-BR" b="1" dirty="0" smtClean="0"/>
              <a:t>AUTORIZADO TERCERO </a:t>
            </a:r>
            <a:r>
              <a:rPr lang="pt-BR" dirty="0" smtClean="0"/>
              <a:t>: </a:t>
            </a:r>
            <a:r>
              <a:rPr lang="pt-BR" dirty="0"/>
              <a:t>Persona Natural </a:t>
            </a:r>
            <a:r>
              <a:rPr lang="pt-BR" dirty="0" smtClean="0"/>
              <a:t>o </a:t>
            </a:r>
            <a:r>
              <a:rPr lang="es-HN" dirty="0" smtClean="0"/>
              <a:t>Jurídica</a:t>
            </a:r>
            <a:r>
              <a:rPr lang="es-HN" dirty="0"/>
              <a:t>, autorizada por el SENASA, para ejecutar </a:t>
            </a:r>
            <a:r>
              <a:rPr lang="es-HN" dirty="0" smtClean="0"/>
              <a:t>una o </a:t>
            </a:r>
            <a:r>
              <a:rPr lang="es-HN" dirty="0"/>
              <a:t>más actividades en el marco de programas </a:t>
            </a:r>
            <a:r>
              <a:rPr lang="es-HN" dirty="0" smtClean="0"/>
              <a:t>oficiales del </a:t>
            </a:r>
            <a:r>
              <a:rPr lang="es-HN" dirty="0"/>
              <a:t>servicio y que por consiguiente aparece inscrita </a:t>
            </a:r>
            <a:r>
              <a:rPr lang="es-HN" dirty="0" smtClean="0"/>
              <a:t>en </a:t>
            </a:r>
            <a:r>
              <a:rPr lang="es-ES" dirty="0" smtClean="0"/>
              <a:t>el </a:t>
            </a:r>
            <a:r>
              <a:rPr lang="es-ES" dirty="0"/>
              <a:t>Registro de Autorizados </a:t>
            </a:r>
            <a:r>
              <a:rPr lang="es-ES" dirty="0" smtClean="0"/>
              <a:t>Terceros administrado </a:t>
            </a:r>
            <a:r>
              <a:rPr lang="es-ES" dirty="0"/>
              <a:t>por </a:t>
            </a:r>
            <a:r>
              <a:rPr lang="es-ES" dirty="0" smtClean="0"/>
              <a:t>el SENASA.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Pero en general es de suma importancia leer el </a:t>
            </a:r>
            <a:r>
              <a:rPr lang="es-HN" dirty="0" smtClean="0">
                <a:hlinkClick r:id="rId3" action="ppaction://hlinkfile"/>
              </a:rPr>
              <a:t>capítulo II </a:t>
            </a:r>
            <a:r>
              <a:rPr lang="es-HN" dirty="0" smtClean="0"/>
              <a:t>de las definiciones</a:t>
            </a:r>
          </a:p>
          <a:p>
            <a:pPr lvl="2" algn="just"/>
            <a:endParaRPr lang="es-HN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Título II,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HN" dirty="0"/>
              <a:t>C</a:t>
            </a:r>
            <a:r>
              <a:rPr lang="es-HN" dirty="0" smtClean="0"/>
              <a:t>apítulo I, De las Actividades, De los Requisitos y Procedimientos de Autorización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>
                <a:hlinkClick r:id="rId3" action="ppaction://hlinkfile"/>
              </a:rPr>
              <a:t>De las Actividades</a:t>
            </a:r>
            <a:r>
              <a:rPr lang="es-HN" dirty="0" smtClean="0"/>
              <a:t>: 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Actividad de Inspección (ver incisos a, b, c y d).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Ensayo o análisis laboratorial: (ver incisos</a:t>
            </a:r>
            <a:r>
              <a:rPr lang="es-HN" dirty="0"/>
              <a:t> </a:t>
            </a:r>
            <a:r>
              <a:rPr lang="es-HN" dirty="0" smtClean="0"/>
              <a:t>de a-g)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Actividades operativas: (ver incisos de a-g)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10. De los Requisitos: estos se verán en los manuales específicos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11. Procedimientos: también se abordarán en cada uno de los manuales específicos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8705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 flipV="1">
            <a:off x="1706880" y="6284975"/>
            <a:ext cx="7437120" cy="140209"/>
          </a:xfrm>
          <a:prstGeom prst="rect">
            <a:avLst/>
          </a:prstGeom>
          <a:solidFill>
            <a:srgbClr val="6AC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06623BC2-117B-4A65-84FF-A0DCD4698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8" y="5888397"/>
            <a:ext cx="1408929" cy="79315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944915" y="65902"/>
            <a:ext cx="7366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2. MARCO LEGAL, REGLAMENTO GENERAL DE AUTORIZACIÓN DE TERCEROS</a:t>
            </a:r>
            <a:endParaRPr lang="es-ES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337751" y="646666"/>
            <a:ext cx="858078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Capítulo II, Del Departamento de Autorización de Terceros. (De acuerdo al Acuerdo ejecutivo PCM-015-2020, es una Unidad y no un Departamento) El PCM prevalece ante un Acuerdo del C.D.</a:t>
            </a:r>
          </a:p>
          <a:p>
            <a:pPr lvl="1" algn="just"/>
            <a:endParaRPr lang="es-HN" dirty="0" smtClean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17. Define las funciones:</a:t>
            </a:r>
          </a:p>
          <a:p>
            <a:pPr lvl="3" algn="just"/>
            <a:r>
              <a:rPr lang="es-HN" dirty="0"/>
              <a:t>a</a:t>
            </a:r>
            <a:r>
              <a:rPr lang="es-HN" dirty="0" smtClean="0"/>
              <a:t>) Proponer actividades…</a:t>
            </a:r>
          </a:p>
          <a:p>
            <a:pPr lvl="3" algn="just"/>
            <a:r>
              <a:rPr lang="es-HN" dirty="0"/>
              <a:t>b</a:t>
            </a:r>
            <a:r>
              <a:rPr lang="es-HN" dirty="0" smtClean="0"/>
              <a:t>) Elaborar y proponer tasas</a:t>
            </a:r>
          </a:p>
          <a:p>
            <a:pPr lvl="3" algn="just"/>
            <a:r>
              <a:rPr lang="es-HN" dirty="0"/>
              <a:t>c</a:t>
            </a:r>
            <a:r>
              <a:rPr lang="es-HN" dirty="0" smtClean="0"/>
              <a:t>) Elaborar resoluciones, manuales, guías</a:t>
            </a:r>
          </a:p>
          <a:p>
            <a:pPr lvl="3" algn="just"/>
            <a:r>
              <a:rPr lang="es-HN" dirty="0"/>
              <a:t>d</a:t>
            </a:r>
            <a:r>
              <a:rPr lang="es-HN" dirty="0" smtClean="0"/>
              <a:t>) Autorizar a personas naturales y jurídicas que cumplen con los requisitos establecidos.</a:t>
            </a:r>
          </a:p>
          <a:p>
            <a:pPr lvl="3" algn="just"/>
            <a:r>
              <a:rPr lang="es-HN" dirty="0"/>
              <a:t>e</a:t>
            </a:r>
            <a:r>
              <a:rPr lang="es-HN" dirty="0" smtClean="0"/>
              <a:t>) Mantener actualizado el registro de Autorizados</a:t>
            </a:r>
          </a:p>
          <a:p>
            <a:pPr lvl="3" algn="just"/>
            <a:r>
              <a:rPr lang="es-HN" dirty="0"/>
              <a:t>f</a:t>
            </a:r>
            <a:r>
              <a:rPr lang="es-HN" dirty="0" smtClean="0"/>
              <a:t>) Velar por el estricto cumplimiento de lo establecidos en las leyes, reglamentos y manuales correspondientes.</a:t>
            </a:r>
          </a:p>
          <a:p>
            <a:pPr lvl="3" algn="just"/>
            <a:r>
              <a:rPr lang="es-HN" dirty="0"/>
              <a:t>g</a:t>
            </a:r>
            <a:r>
              <a:rPr lang="es-HN" dirty="0" smtClean="0"/>
              <a:t>) Evaluar y auditar el cumplimiento de las actividades autorizadas</a:t>
            </a:r>
          </a:p>
          <a:p>
            <a:pPr lvl="3" algn="just"/>
            <a:r>
              <a:rPr lang="es-HN" dirty="0" smtClean="0"/>
              <a:t>h) Proponer y tramitar la revocación o suspensión</a:t>
            </a:r>
          </a:p>
          <a:p>
            <a:pPr lvl="3" algn="just"/>
            <a:r>
              <a:rPr lang="es-HN" dirty="0" smtClean="0"/>
              <a:t>i) Asesorar al Director General en materia de Autorización de Terceros</a:t>
            </a:r>
          </a:p>
          <a:p>
            <a:pPr lvl="3" algn="just"/>
            <a:r>
              <a:rPr lang="es-HN" dirty="0"/>
              <a:t>j</a:t>
            </a:r>
            <a:r>
              <a:rPr lang="es-HN" dirty="0" smtClean="0"/>
              <a:t>) Tramitar y aprobar las solicitudes de subcontratación</a:t>
            </a:r>
          </a:p>
          <a:p>
            <a:pPr lvl="3" algn="just"/>
            <a:r>
              <a:rPr lang="es-HN" dirty="0" smtClean="0"/>
              <a:t>k) Tramitar la perdida de calidad cuando corresponda.</a:t>
            </a:r>
          </a:p>
          <a:p>
            <a:pPr lvl="3" algn="just"/>
            <a:r>
              <a:rPr lang="es-HN" dirty="0"/>
              <a:t>l</a:t>
            </a:r>
            <a:r>
              <a:rPr lang="es-HN" dirty="0" smtClean="0"/>
              <a:t>) Las demás que delegue el Director General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5933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 flipV="1">
            <a:off x="1706880" y="6284975"/>
            <a:ext cx="7437120" cy="140209"/>
          </a:xfrm>
          <a:prstGeom prst="rect">
            <a:avLst/>
          </a:prstGeom>
          <a:solidFill>
            <a:srgbClr val="6AC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06623BC2-117B-4A65-84FF-A0DCD4698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8" y="5888397"/>
            <a:ext cx="1408929" cy="79315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941371" y="86123"/>
            <a:ext cx="7323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2. MARCO LEGAL, REGLAMENTO GENERAL DE AUTORIZACIÓN DE TERCEROS</a:t>
            </a:r>
            <a:endParaRPr lang="es-ES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337751" y="1165659"/>
            <a:ext cx="85306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Capítulo III,  De las Inhabilidades para ser Autorizado Tercero </a:t>
            </a:r>
          </a:p>
          <a:p>
            <a:pPr lvl="1" algn="just"/>
            <a:endParaRPr lang="es-HN" dirty="0" smtClean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19. Quedan inhabilitados:</a:t>
            </a:r>
          </a:p>
          <a:p>
            <a:pPr marL="1714500" lvl="3" indent="-342900" algn="just">
              <a:buFont typeface="+mj-lt"/>
              <a:buAutoNum type="alphaLcParenR"/>
            </a:pPr>
            <a:r>
              <a:rPr lang="es-HN" dirty="0" smtClean="0"/>
              <a:t>Ser funcionario, servidor público, o consultor del SENASA o instituciones afines a la actividad.</a:t>
            </a:r>
          </a:p>
          <a:p>
            <a:pPr marL="1714500" lvl="3" indent="-342900" algn="just">
              <a:buFont typeface="+mj-lt"/>
              <a:buAutoNum type="alphaLcParenR"/>
            </a:pPr>
            <a:r>
              <a:rPr lang="es-HN" dirty="0" smtClean="0"/>
              <a:t>Los ex funcionarios quedan inhabilitados hasta después de un año de su retiro o desvinculación con el SENASA o Institución afín.</a:t>
            </a:r>
          </a:p>
          <a:p>
            <a:pPr marL="1714500" lvl="3" indent="-342900" algn="just">
              <a:buFont typeface="+mj-lt"/>
              <a:buAutoNum type="alphaLcParenR"/>
            </a:pPr>
            <a:r>
              <a:rPr lang="es-HN" dirty="0" smtClean="0"/>
              <a:t>Las personas jurídicas que sean socios, directores, administradores, </a:t>
            </a:r>
            <a:r>
              <a:rPr lang="es-ES" dirty="0"/>
              <a:t>gerentes y accionistas </a:t>
            </a:r>
            <a:r>
              <a:rPr lang="es-ES" dirty="0" smtClean="0"/>
              <a:t>a personas </a:t>
            </a:r>
            <a:r>
              <a:rPr lang="es-ES" dirty="0"/>
              <a:t>que sean funcionarios, servidores </a:t>
            </a:r>
            <a:r>
              <a:rPr lang="es-ES" dirty="0" smtClean="0"/>
              <a:t>públicos o empleados </a:t>
            </a:r>
            <a:r>
              <a:rPr lang="es-ES" dirty="0"/>
              <a:t>del </a:t>
            </a:r>
            <a:r>
              <a:rPr lang="es-ES" dirty="0" smtClean="0"/>
              <a:t>SENASA.</a:t>
            </a:r>
          </a:p>
          <a:p>
            <a:pPr marL="1714500" lvl="3" indent="-342900" algn="just">
              <a:buFont typeface="+mj-lt"/>
              <a:buAutoNum type="alphaLcParenR"/>
            </a:pPr>
            <a:r>
              <a:rPr lang="es-HN" dirty="0" smtClean="0"/>
              <a:t>Las </a:t>
            </a:r>
            <a:r>
              <a:rPr lang="es-HN" dirty="0"/>
              <a:t>personas naturales o jurídicas, quien por sí </a:t>
            </a:r>
            <a:r>
              <a:rPr lang="es-HN" dirty="0" smtClean="0"/>
              <a:t>mismo o </a:t>
            </a:r>
            <a:r>
              <a:rPr lang="es-HN" dirty="0"/>
              <a:t>por terceras personas, se </a:t>
            </a:r>
            <a:r>
              <a:rPr lang="es-HN" dirty="0" smtClean="0"/>
              <a:t>encuentren </a:t>
            </a:r>
            <a:r>
              <a:rPr lang="es-HN" dirty="0"/>
              <a:t>dentro del </a:t>
            </a:r>
            <a:r>
              <a:rPr lang="es-HN" dirty="0" smtClean="0"/>
              <a:t>periodo de </a:t>
            </a:r>
            <a:r>
              <a:rPr lang="es-HN" dirty="0"/>
              <a:t>suspensión o revocación de su </a:t>
            </a:r>
            <a:r>
              <a:rPr lang="es-HN" dirty="0" smtClean="0"/>
              <a:t>autorización. </a:t>
            </a:r>
          </a:p>
          <a:p>
            <a:pPr marL="1714500" lvl="3" indent="-342900" algn="just">
              <a:buFont typeface="+mj-lt"/>
              <a:buAutoNum type="alphaLcParenR"/>
            </a:pPr>
            <a:r>
              <a:rPr lang="es-HN" dirty="0" smtClean="0"/>
              <a:t>Las </a:t>
            </a:r>
            <a:r>
              <a:rPr lang="es-HN" dirty="0"/>
              <a:t>demás contempladas en los Manuales </a:t>
            </a:r>
            <a:r>
              <a:rPr lang="es-HN" dirty="0" smtClean="0"/>
              <a:t>de </a:t>
            </a:r>
            <a:r>
              <a:rPr lang="es-ES" dirty="0" smtClean="0"/>
              <a:t>Procedimientos </a:t>
            </a:r>
            <a:r>
              <a:rPr lang="es-ES" dirty="0"/>
              <a:t>Específicos para cada actividad.</a:t>
            </a:r>
            <a:endParaRPr lang="es-HN" dirty="0" smtClean="0"/>
          </a:p>
          <a:p>
            <a:pPr marL="1714500" lvl="3" indent="-342900" algn="just">
              <a:buFont typeface="+mj-lt"/>
              <a:buAutoNum type="alphaLcParenR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9625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 flipV="1">
            <a:off x="1706880" y="6284975"/>
            <a:ext cx="7437120" cy="140209"/>
          </a:xfrm>
          <a:prstGeom prst="rect">
            <a:avLst/>
          </a:prstGeom>
          <a:solidFill>
            <a:srgbClr val="6AC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06623BC2-117B-4A65-84FF-A0DCD4698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8" y="5888397"/>
            <a:ext cx="1408929" cy="79315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783727" y="301038"/>
            <a:ext cx="7559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2. MARCO LEGAL, REGLAMENTO GENERAL DE AUTORIZACIÓN DE TERCEROS</a:t>
            </a:r>
            <a:endParaRPr lang="es-ES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160641" y="744512"/>
            <a:ext cx="880579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Capítulo IV, Procedimiento para la Autorización:</a:t>
            </a:r>
          </a:p>
          <a:p>
            <a:pPr lvl="1" algn="just"/>
            <a:endParaRPr lang="es-HN" dirty="0" smtClean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20. Presentar solicitud por escrito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21. Pagar tasa previo a la solicitud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22. Presentar la solicitud y demás documentos en la oficinas de la Unidad de Autorización de Terceros (UAT).</a:t>
            </a:r>
          </a:p>
          <a:p>
            <a:pPr lvl="3" algn="just"/>
            <a:r>
              <a:rPr lang="es-HN" dirty="0" smtClean="0"/>
              <a:t>1. Expediente legal de persona natural y jurídica</a:t>
            </a:r>
          </a:p>
          <a:p>
            <a:pPr lvl="3" algn="just"/>
            <a:r>
              <a:rPr lang="es-HN" dirty="0" smtClean="0"/>
              <a:t>2. Expediente técnico de persona natural y jurídica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23. Del sistema de aprobación electrónica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24. Recepción y remisión de la documentación a las DT, si no está completa las regresa al Postulante para su completación, aquí no debe de volver a pagar la tasa.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25. La documentación pasa al Dictamen Técnico-Legal, en la que se puede ser favorable o desfavorable, en el último caso se le notifica por la UAT y esta al postulante el cual tendrá </a:t>
            </a:r>
            <a:r>
              <a:rPr lang="es-HN" b="1" u="sng" dirty="0" smtClean="0"/>
              <a:t>10 días hábiles </a:t>
            </a:r>
            <a:r>
              <a:rPr lang="es-HN" dirty="0" smtClean="0"/>
              <a:t>para dar respuesta o lo requerido.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26. En base al dictamen técnico-legal favorables la DL emite una resolución la cual se envía a la DG para su firma. El DG puede aceptar o rechazar, si ocurre lo ultimo se comunicará al postulante y deberá iniciar un nuevo proceso de postulación.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254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 flipV="1">
            <a:off x="1706880" y="6284975"/>
            <a:ext cx="7437120" cy="140209"/>
          </a:xfrm>
          <a:prstGeom prst="rect">
            <a:avLst/>
          </a:prstGeom>
          <a:solidFill>
            <a:srgbClr val="6AC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06623BC2-117B-4A65-84FF-A0DCD4698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8" y="5888397"/>
            <a:ext cx="1408929" cy="79315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943143" y="145332"/>
            <a:ext cx="7344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2. MARCO LEGAL, REGLAMENTO GENERAL DE AUTORIZACIÓN DE TERCEROS</a:t>
            </a:r>
            <a:endParaRPr lang="es-ES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337750" y="864296"/>
            <a:ext cx="8555728" cy="5108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Capítulo IV, Procedimiento para la Autorización: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HN" dirty="0" smtClean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26. y la UAT le comunicará al postulante para que se presente al SENASA de su postulación favorable y que previo a la entrega de copia de la resolución, convenio y credenciales, luego deberá pagar la tasa de enlistamiento de establecimientos avícolas.</a:t>
            </a:r>
          </a:p>
          <a:p>
            <a:pPr lvl="2" algn="just"/>
            <a:endParaRPr lang="es-HN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Capítulo V. De la Renovación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27. La </a:t>
            </a:r>
            <a:r>
              <a:rPr lang="es-HN" dirty="0"/>
              <a:t>autorización tendrá la vigencia definida </a:t>
            </a:r>
            <a:r>
              <a:rPr lang="es-HN" dirty="0" smtClean="0"/>
              <a:t>en el </a:t>
            </a:r>
            <a:r>
              <a:rPr lang="es-HN" dirty="0"/>
              <a:t>Manual de Procedimiento Específico de cada actividad, </a:t>
            </a:r>
            <a:r>
              <a:rPr lang="es-HN" dirty="0" smtClean="0"/>
              <a:t>y debe </a:t>
            </a:r>
            <a:r>
              <a:rPr lang="es-HN" dirty="0"/>
              <a:t>ser presentada sesenta días (60) previos al </a:t>
            </a:r>
            <a:r>
              <a:rPr lang="es-HN" dirty="0" smtClean="0"/>
              <a:t>vencimiento de </a:t>
            </a:r>
            <a:r>
              <a:rPr lang="es-HN" dirty="0"/>
              <a:t>la autorización, para lo cual deberá completar y </a:t>
            </a:r>
            <a:r>
              <a:rPr lang="es-HN" dirty="0" smtClean="0"/>
              <a:t>presentar el </a:t>
            </a:r>
            <a:r>
              <a:rPr lang="es-HN" dirty="0"/>
              <a:t>formulario de solicitud de renovación de la autorización</a:t>
            </a:r>
            <a:r>
              <a:rPr lang="es-HN" dirty="0" smtClean="0"/>
              <a:t>, pagando </a:t>
            </a:r>
            <a:r>
              <a:rPr lang="es-HN" dirty="0"/>
              <a:t>la respectiva tasa de renovación</a:t>
            </a:r>
            <a:r>
              <a:rPr lang="es-HN" dirty="0" smtClean="0"/>
              <a:t>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HN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Capítulo VI, de la Supervisión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HN" dirty="0" smtClean="0"/>
              <a:t>Art. 28. Todo Autorizado será supervisado </a:t>
            </a:r>
            <a:r>
              <a:rPr lang="es-HN" dirty="0"/>
              <a:t>con el fin de verificar que </a:t>
            </a:r>
            <a:r>
              <a:rPr lang="es-HN" dirty="0" smtClean="0"/>
              <a:t>las actividades </a:t>
            </a:r>
            <a:r>
              <a:rPr lang="es-HN" dirty="0"/>
              <a:t>técnicas de los autorizados cumplen con </a:t>
            </a:r>
            <a:r>
              <a:rPr lang="es-HN" dirty="0" smtClean="0"/>
              <a:t>los requisitos </a:t>
            </a:r>
            <a:r>
              <a:rPr lang="es-HN" dirty="0"/>
              <a:t>definidos por el SENASA en la </a:t>
            </a:r>
            <a:r>
              <a:rPr lang="es-HN" dirty="0" smtClean="0"/>
              <a:t>reglamentación </a:t>
            </a:r>
            <a:r>
              <a:rPr lang="es-ES" dirty="0" smtClean="0"/>
              <a:t>aplicable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3689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 flipV="1">
            <a:off x="1706880" y="6284975"/>
            <a:ext cx="7437120" cy="140209"/>
          </a:xfrm>
          <a:prstGeom prst="rect">
            <a:avLst/>
          </a:prstGeom>
          <a:solidFill>
            <a:srgbClr val="6AC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06623BC2-117B-4A65-84FF-A0DCD4698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8" y="5888397"/>
            <a:ext cx="1408929" cy="79315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940761" y="134295"/>
            <a:ext cx="7316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2. MARCO LEGAL, REGLAMENTO GENERAL DE AUTORIZACIÓN DE TERCEROS</a:t>
            </a:r>
            <a:endParaRPr lang="es-ES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337752" y="906162"/>
            <a:ext cx="85220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Capítulo VI, de la Supervisión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28. Todo Autorizado será supervisado </a:t>
            </a:r>
            <a:r>
              <a:rPr lang="es-HN" dirty="0"/>
              <a:t>con el fin de verificar que </a:t>
            </a:r>
            <a:r>
              <a:rPr lang="es-HN" dirty="0" smtClean="0"/>
              <a:t>las actividades </a:t>
            </a:r>
            <a:r>
              <a:rPr lang="es-HN" dirty="0"/>
              <a:t>técnicas de los autorizados cumplen con </a:t>
            </a:r>
            <a:r>
              <a:rPr lang="es-HN" dirty="0" smtClean="0"/>
              <a:t>los requisitos </a:t>
            </a:r>
            <a:r>
              <a:rPr lang="es-HN" dirty="0"/>
              <a:t>definidos por el SENASA en la </a:t>
            </a:r>
            <a:r>
              <a:rPr lang="es-HN" dirty="0" smtClean="0"/>
              <a:t>reglamentación </a:t>
            </a:r>
            <a:r>
              <a:rPr lang="es-ES" dirty="0" smtClean="0"/>
              <a:t>aplicable.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29. Los </a:t>
            </a:r>
            <a:r>
              <a:rPr lang="es-HN" dirty="0"/>
              <a:t>funcionarios oficiales del Servicio </a:t>
            </a:r>
            <a:r>
              <a:rPr lang="es-HN" dirty="0" smtClean="0"/>
              <a:t>realizarán acciones </a:t>
            </a:r>
            <a:r>
              <a:rPr lang="es-HN" dirty="0"/>
              <a:t>de supervisión de acuerdo a lo establecido en </a:t>
            </a:r>
            <a:r>
              <a:rPr lang="es-HN" dirty="0" smtClean="0"/>
              <a:t>toda </a:t>
            </a:r>
            <a:r>
              <a:rPr lang="es-ES" dirty="0" smtClean="0"/>
              <a:t>la </a:t>
            </a:r>
            <a:r>
              <a:rPr lang="es-ES" dirty="0"/>
              <a:t>normativa aplicable</a:t>
            </a:r>
            <a:r>
              <a:rPr lang="es-ES" dirty="0" smtClean="0"/>
              <a:t>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30. Esta </a:t>
            </a:r>
            <a:r>
              <a:rPr lang="es-HN" dirty="0"/>
              <a:t>supervisión, podrá además realizarse </a:t>
            </a:r>
            <a:r>
              <a:rPr lang="es-HN" dirty="0" smtClean="0"/>
              <a:t>de manera </a:t>
            </a:r>
            <a:r>
              <a:rPr lang="es-HN" dirty="0"/>
              <a:t>indirecta, a través de estudios y evaluaciones </a:t>
            </a:r>
            <a:r>
              <a:rPr lang="es-HN" dirty="0" smtClean="0"/>
              <a:t>de registros </a:t>
            </a:r>
            <a:r>
              <a:rPr lang="es-HN" dirty="0"/>
              <a:t>documentales, entre otros, emanados del </a:t>
            </a:r>
            <a:r>
              <a:rPr lang="es-HN" dirty="0" smtClean="0"/>
              <a:t>accionar </a:t>
            </a:r>
            <a:r>
              <a:rPr lang="es-ES" dirty="0" smtClean="0"/>
              <a:t>del </a:t>
            </a:r>
            <a:r>
              <a:rPr lang="es-ES" dirty="0"/>
              <a:t>tercero autorizado, rondas inter-laboratorio, pruebas </a:t>
            </a:r>
            <a:r>
              <a:rPr lang="es-ES" dirty="0" smtClean="0"/>
              <a:t>de </a:t>
            </a:r>
            <a:r>
              <a:rPr lang="es-HN" dirty="0" smtClean="0"/>
              <a:t>capacidad</a:t>
            </a:r>
            <a:r>
              <a:rPr lang="es-HN" dirty="0"/>
              <a:t>, según corresponda, a objeto de verificar que </a:t>
            </a:r>
            <a:r>
              <a:rPr lang="es-HN" dirty="0" smtClean="0"/>
              <a:t>las actividades </a:t>
            </a:r>
            <a:r>
              <a:rPr lang="es-HN" dirty="0"/>
              <a:t>para las cuales el tercero se encuentra </a:t>
            </a:r>
            <a:r>
              <a:rPr lang="es-HN" dirty="0" smtClean="0"/>
              <a:t>autorizado están </a:t>
            </a:r>
            <a:r>
              <a:rPr lang="es-HN" dirty="0"/>
              <a:t>siendo realizadas de acuerdo a lo </a:t>
            </a:r>
            <a:r>
              <a:rPr lang="es-HN" dirty="0" smtClean="0"/>
              <a:t>establecido </a:t>
            </a:r>
            <a:r>
              <a:rPr lang="es-HN" dirty="0"/>
              <a:t>en </a:t>
            </a:r>
            <a:r>
              <a:rPr lang="es-HN" dirty="0" smtClean="0"/>
              <a:t>la normativa </a:t>
            </a:r>
            <a:r>
              <a:rPr lang="es-HN" dirty="0"/>
              <a:t>aplicable definida por el SENASA</a:t>
            </a:r>
            <a:r>
              <a:rPr lang="es-HN" dirty="0" smtClean="0"/>
              <a:t>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31. Estas </a:t>
            </a:r>
            <a:r>
              <a:rPr lang="es-HN" dirty="0"/>
              <a:t>acciones de supervisión se </a:t>
            </a:r>
            <a:r>
              <a:rPr lang="es-HN" dirty="0" smtClean="0"/>
              <a:t>efectuarán sin </a:t>
            </a:r>
            <a:r>
              <a:rPr lang="es-HN" dirty="0"/>
              <a:t>perjuicio de las facultades de fiscalización que tiene </a:t>
            </a:r>
            <a:r>
              <a:rPr lang="es-HN" dirty="0" smtClean="0"/>
              <a:t>el </a:t>
            </a:r>
            <a:r>
              <a:rPr lang="es-ES" dirty="0" smtClean="0"/>
              <a:t>Servicio</a:t>
            </a:r>
            <a:r>
              <a:rPr lang="es-ES" dirty="0"/>
              <a:t>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32. Quien </a:t>
            </a:r>
            <a:r>
              <a:rPr lang="es-HN" dirty="0"/>
              <a:t>tenga a cargo la supervisión, </a:t>
            </a:r>
            <a:r>
              <a:rPr lang="es-HN" dirty="0" smtClean="0"/>
              <a:t>será </a:t>
            </a:r>
            <a:r>
              <a:rPr lang="es-ES" dirty="0" smtClean="0"/>
              <a:t>responsable </a:t>
            </a:r>
            <a:r>
              <a:rPr lang="es-ES" dirty="0"/>
              <a:t>de informar por escrito </a:t>
            </a:r>
            <a:r>
              <a:rPr lang="es-ES" dirty="0" smtClean="0"/>
              <a:t>a la Unidad de </a:t>
            </a:r>
            <a:r>
              <a:rPr lang="es-HN" dirty="0" smtClean="0"/>
              <a:t>Autorización </a:t>
            </a:r>
            <a:r>
              <a:rPr lang="es-HN" dirty="0"/>
              <a:t>de Terceros, el resultado de la misma.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0631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 flipV="1">
            <a:off x="1706880" y="6284975"/>
            <a:ext cx="7437120" cy="140209"/>
          </a:xfrm>
          <a:prstGeom prst="rect">
            <a:avLst/>
          </a:prstGeom>
          <a:solidFill>
            <a:srgbClr val="6AC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06623BC2-117B-4A65-84FF-A0DCD4698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8" y="5888397"/>
            <a:ext cx="1408929" cy="79315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889685" y="165409"/>
            <a:ext cx="7366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2. MARCO LEGAL, REGLAMENTO GENERAL DE AUTORIZACIÓN DE TERCEROS</a:t>
            </a:r>
            <a:endParaRPr lang="es-ES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288323" y="757878"/>
            <a:ext cx="858078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Capítulo VII, de la Suspensión o Revocación de la Autorización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33. </a:t>
            </a:r>
            <a:r>
              <a:rPr lang="es-HN" dirty="0"/>
              <a:t>El Servicio tiene la facultad de aplicar </a:t>
            </a:r>
            <a:r>
              <a:rPr lang="es-HN" dirty="0" smtClean="0"/>
              <a:t>medidas por </a:t>
            </a:r>
            <a:r>
              <a:rPr lang="es-HN" dirty="0"/>
              <a:t>incumplimiento a los terceros autorizados que no </a:t>
            </a:r>
            <a:r>
              <a:rPr lang="es-HN" dirty="0" smtClean="0"/>
              <a:t>cumplan con </a:t>
            </a:r>
            <a:r>
              <a:rPr lang="es-HN" dirty="0"/>
              <a:t>lo establecido en el presente Reglamento, así como </a:t>
            </a:r>
            <a:r>
              <a:rPr lang="es-HN" dirty="0" smtClean="0"/>
              <a:t>en el </a:t>
            </a:r>
            <a:r>
              <a:rPr lang="es-HN" dirty="0"/>
              <a:t>respectivo convenio de autorización, de acuerdo a </a:t>
            </a:r>
            <a:r>
              <a:rPr lang="es-HN" dirty="0" smtClean="0"/>
              <a:t>las </a:t>
            </a:r>
            <a:r>
              <a:rPr lang="es-ES" dirty="0" smtClean="0"/>
              <a:t>estipulaciones </a:t>
            </a:r>
            <a:r>
              <a:rPr lang="es-ES" dirty="0"/>
              <a:t>del mismo</a:t>
            </a:r>
            <a:r>
              <a:rPr lang="es-ES" dirty="0" smtClean="0"/>
              <a:t>.</a:t>
            </a:r>
          </a:p>
          <a:p>
            <a:pPr lvl="2" algn="just"/>
            <a:r>
              <a:rPr lang="es-HN" dirty="0"/>
              <a:t>El Servicio podrá, por regla general, aplicar las </a:t>
            </a:r>
            <a:r>
              <a:rPr lang="es-HN" dirty="0" smtClean="0"/>
              <a:t>siguientes medidas </a:t>
            </a:r>
            <a:r>
              <a:rPr lang="es-HN" dirty="0"/>
              <a:t>en caso de incumplimiento por parte de </a:t>
            </a:r>
            <a:r>
              <a:rPr lang="es-HN" dirty="0" smtClean="0"/>
              <a:t>los </a:t>
            </a:r>
            <a:r>
              <a:rPr lang="es-ES" dirty="0" smtClean="0"/>
              <a:t>autorizados</a:t>
            </a:r>
            <a:r>
              <a:rPr lang="es-ES" dirty="0"/>
              <a:t>:</a:t>
            </a:r>
          </a:p>
          <a:p>
            <a:pPr lvl="3" algn="just"/>
            <a:r>
              <a:rPr lang="es-HN" dirty="0"/>
              <a:t>a) Suspensión de la autorización; y,</a:t>
            </a:r>
          </a:p>
          <a:p>
            <a:pPr lvl="3" algn="just"/>
            <a:r>
              <a:rPr lang="es-HN" dirty="0"/>
              <a:t>b) Revocación de la autorización</a:t>
            </a:r>
            <a:r>
              <a:rPr lang="es-HN" dirty="0" smtClean="0"/>
              <a:t>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34. </a:t>
            </a:r>
            <a:r>
              <a:rPr lang="es-HN" dirty="0"/>
              <a:t>Las suspensiones de la autorización </a:t>
            </a:r>
            <a:r>
              <a:rPr lang="es-HN" dirty="0" smtClean="0"/>
              <a:t>durarán al </a:t>
            </a:r>
            <a:r>
              <a:rPr lang="es-HN" dirty="0"/>
              <a:t>menos el tiempo que </a:t>
            </a:r>
            <a:r>
              <a:rPr lang="es-HN" dirty="0" smtClean="0"/>
              <a:t>requiera </a:t>
            </a:r>
            <a:r>
              <a:rPr lang="es-HN" dirty="0"/>
              <a:t>el tercero autorizado </a:t>
            </a:r>
            <a:r>
              <a:rPr lang="es-HN" dirty="0" smtClean="0"/>
              <a:t>para </a:t>
            </a:r>
            <a:r>
              <a:rPr lang="es-HN" dirty="0"/>
              <a:t>implementar las medidas correctivas que dieron origen a </a:t>
            </a:r>
            <a:r>
              <a:rPr lang="es-HN" dirty="0" smtClean="0"/>
              <a:t>la </a:t>
            </a:r>
            <a:r>
              <a:rPr lang="es-ES" dirty="0" smtClean="0"/>
              <a:t>suspensión.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HN" dirty="0" smtClean="0"/>
              <a:t>Art. 35. </a:t>
            </a:r>
            <a:r>
              <a:rPr lang="es-HN" dirty="0"/>
              <a:t>En caso de </a:t>
            </a:r>
            <a:r>
              <a:rPr lang="es-HN" u="sng" dirty="0"/>
              <a:t>aplicarse la revocación </a:t>
            </a:r>
            <a:r>
              <a:rPr lang="es-HN" dirty="0"/>
              <a:t>de </a:t>
            </a:r>
            <a:r>
              <a:rPr lang="es-HN" dirty="0" smtClean="0"/>
              <a:t>la autorización</a:t>
            </a:r>
            <a:r>
              <a:rPr lang="es-HN" dirty="0"/>
              <a:t>, se perderá la calidad de tercero autorizado </a:t>
            </a:r>
            <a:r>
              <a:rPr lang="es-HN" dirty="0" smtClean="0"/>
              <a:t>y éste </a:t>
            </a:r>
            <a:r>
              <a:rPr lang="es-HN" u="sng" dirty="0"/>
              <a:t>podrá solicitar nueva autorización después de un </a:t>
            </a:r>
            <a:r>
              <a:rPr lang="es-HN" u="sng" dirty="0" smtClean="0"/>
              <a:t>año contado </a:t>
            </a:r>
            <a:r>
              <a:rPr lang="es-HN" u="sng" dirty="0"/>
              <a:t>a partir de la resolución revocatoria</a:t>
            </a:r>
            <a:r>
              <a:rPr lang="es-HN" dirty="0"/>
              <a:t>,</a:t>
            </a:r>
            <a:endParaRPr lang="es-HN" dirty="0" smtClean="0"/>
          </a:p>
          <a:p>
            <a:pPr lvl="3"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707316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3564</TotalTime>
  <Words>2850</Words>
  <Application>Microsoft Office PowerPoint</Application>
  <PresentationFormat>Presentación en pantalla (4:3)</PresentationFormat>
  <Paragraphs>155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Pluto Sans  regular</vt:lpstr>
      <vt:lpstr>Trajan Pro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EDITOR</dc:creator>
  <cp:lastModifiedBy>Howard Padgett</cp:lastModifiedBy>
  <cp:revision>175</cp:revision>
  <dcterms:created xsi:type="dcterms:W3CDTF">2022-02-02T18:29:13Z</dcterms:created>
  <dcterms:modified xsi:type="dcterms:W3CDTF">2022-04-22T15:03:24Z</dcterms:modified>
</cp:coreProperties>
</file>