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75" r:id="rId11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5D1"/>
    <a:srgbClr val="2FAEB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7623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8272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4496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0574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1318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7957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5672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6032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385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575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1261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FBCC5-D7EF-4311-8EF4-A9B0F6DE5481}" type="datetimeFigureOut">
              <a:rPr lang="es-HN" smtClean="0"/>
              <a:t>21/4/2022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5581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7"/>
          <a:stretch/>
        </p:blipFill>
        <p:spPr>
          <a:xfrm>
            <a:off x="0" y="2058536"/>
            <a:ext cx="1593130" cy="83670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5243903F-E42F-4027-B245-385E93D9A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77" y="1398814"/>
            <a:ext cx="5512046" cy="148639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73AABDF-B314-41AA-AF20-8DA44B5DF3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7" r="1"/>
          <a:stretch/>
        </p:blipFill>
        <p:spPr>
          <a:xfrm>
            <a:off x="7328022" y="2058536"/>
            <a:ext cx="1815977" cy="83670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B14FD3A5-1F05-4816-B745-9067335D9D44}"/>
              </a:ext>
            </a:extLst>
          </p:cNvPr>
          <p:cNvSpPr/>
          <p:nvPr/>
        </p:nvSpPr>
        <p:spPr>
          <a:xfrm flipV="1">
            <a:off x="-1" y="6410226"/>
            <a:ext cx="9143999" cy="447773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4 Subtítulo"/>
          <p:cNvSpPr txBox="1">
            <a:spLocks/>
          </p:cNvSpPr>
          <p:nvPr/>
        </p:nvSpPr>
        <p:spPr>
          <a:xfrm>
            <a:off x="2026037" y="3386935"/>
            <a:ext cx="5091921" cy="54726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HN" sz="2000" dirty="0" smtClean="0">
                <a:latin typeface="Trajan Pro" pitchFamily="18" charset="0"/>
              </a:rPr>
              <a:t>MARCO LEGAL DE AUTORIZACIÓN DE TERCEROS EN BIOSEGURIDAD</a:t>
            </a:r>
            <a:endParaRPr lang="es-HN" sz="2000" dirty="0">
              <a:latin typeface="Trajan Pro" pitchFamily="18" charset="0"/>
            </a:endParaRPr>
          </a:p>
        </p:txBody>
      </p:sp>
      <p:sp>
        <p:nvSpPr>
          <p:cNvPr id="10" name="4 Subtítulo"/>
          <p:cNvSpPr txBox="1">
            <a:spLocks/>
          </p:cNvSpPr>
          <p:nvPr/>
        </p:nvSpPr>
        <p:spPr>
          <a:xfrm>
            <a:off x="5793998" y="5371266"/>
            <a:ext cx="3085260" cy="883820"/>
          </a:xfrm>
          <a:prstGeom prst="rect">
            <a:avLst/>
          </a:prstGeom>
          <a:solidFill>
            <a:srgbClr val="6AC5D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HN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Dr. Howard A. Padgett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HN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Jefe de la Unidad de Autorización de terceros-SENASA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HN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Junio del 2021</a:t>
            </a:r>
          </a:p>
        </p:txBody>
      </p:sp>
    </p:spTree>
    <p:extLst>
      <p:ext uri="{BB962C8B-B14F-4D97-AF65-F5344CB8AC3E}">
        <p14:creationId xmlns:p14="http://schemas.microsoft.com/office/powerpoint/2010/main" val="323541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70058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76B4826D-CAAB-4FF3-A3CB-8637A71451B1}"/>
              </a:ext>
            </a:extLst>
          </p:cNvPr>
          <p:cNvSpPr txBox="1"/>
          <p:nvPr/>
        </p:nvSpPr>
        <p:spPr>
          <a:xfrm>
            <a:off x="2464905" y="2659559"/>
            <a:ext cx="4967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4400" b="1" dirty="0">
                <a:solidFill>
                  <a:srgbClr val="2FAEBF"/>
                </a:solidFill>
                <a:latin typeface="Pluto Sans  regular"/>
              </a:rPr>
              <a:t>MUCHAS GRACIAS </a:t>
            </a:r>
          </a:p>
        </p:txBody>
      </p:sp>
    </p:spTree>
    <p:extLst>
      <p:ext uri="{BB962C8B-B14F-4D97-AF65-F5344CB8AC3E}">
        <p14:creationId xmlns:p14="http://schemas.microsoft.com/office/powerpoint/2010/main" val="41049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34778" y="659599"/>
            <a:ext cx="86085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Título Primero: Disposiciones Generales.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Capítulo III, De las Definiciones.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Art. 11: Para </a:t>
            </a:r>
            <a:r>
              <a:rPr lang="es-HN" sz="1600" dirty="0"/>
              <a:t>los fines de esta Ley, se entiende </a:t>
            </a:r>
            <a:r>
              <a:rPr lang="es-HN" sz="1600" dirty="0" smtClean="0"/>
              <a:t>por: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a) </a:t>
            </a:r>
            <a:r>
              <a:rPr lang="es-HN" sz="1600" b="1" u="sng" dirty="0" smtClean="0"/>
              <a:t>Acreditación de profesionales para programas Fitozoosanitarios</a:t>
            </a:r>
            <a:r>
              <a:rPr lang="es-HN" sz="1600" dirty="0" smtClean="0"/>
              <a:t>: </a:t>
            </a:r>
            <a:r>
              <a:rPr lang="es-ES" sz="1600" dirty="0" smtClean="0"/>
              <a:t>Es la </a:t>
            </a:r>
            <a:r>
              <a:rPr lang="es-HN" sz="1600" dirty="0"/>
              <a:t>delegación de facultades que en materia </a:t>
            </a:r>
            <a:r>
              <a:rPr lang="es-HN" sz="1600" dirty="0" smtClean="0"/>
              <a:t>Fitozoosanitaria, </a:t>
            </a:r>
            <a:r>
              <a:rPr lang="es-HN" sz="1600" dirty="0"/>
              <a:t>autorizará SRN a las </a:t>
            </a:r>
            <a:r>
              <a:rPr lang="es-HN" sz="1600" dirty="0" smtClean="0"/>
              <a:t>personas </a:t>
            </a:r>
            <a:r>
              <a:rPr lang="es-HN" sz="1600" dirty="0"/>
              <a:t>naturales y jurídicas, </a:t>
            </a:r>
            <a:r>
              <a:rPr lang="es-HN" sz="1600" dirty="0" smtClean="0"/>
              <a:t>que </a:t>
            </a:r>
            <a:r>
              <a:rPr lang="es-HN" sz="1600" dirty="0"/>
              <a:t>cumplen con </a:t>
            </a:r>
            <a:r>
              <a:rPr lang="es-HN" sz="1600" dirty="0" smtClean="0"/>
              <a:t>los </a:t>
            </a:r>
            <a:r>
              <a:rPr lang="es-HN" sz="1600" dirty="0"/>
              <a:t>requisitos exigidos el, la </a:t>
            </a:r>
            <a:r>
              <a:rPr lang="es-HN" sz="1600" dirty="0" smtClean="0"/>
              <a:t>reglamentación específica.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Inciso q) Tasas: </a:t>
            </a:r>
            <a:r>
              <a:rPr lang="es-HN" sz="1600" dirty="0"/>
              <a:t>Es el valor del costo real de los servicios </a:t>
            </a:r>
            <a:r>
              <a:rPr lang="es-HN" sz="1600" dirty="0" smtClean="0"/>
              <a:t>que </a:t>
            </a:r>
            <a:r>
              <a:rPr lang="es-ES" sz="1600" dirty="0"/>
              <a:t>presta </a:t>
            </a:r>
            <a:r>
              <a:rPr lang="es-ES" sz="1600" dirty="0" smtClean="0"/>
              <a:t>SENASA.</a:t>
            </a:r>
          </a:p>
          <a:p>
            <a:pPr lvl="3" algn="just"/>
            <a:endParaRPr lang="es-E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Título Segundo: De la Sanidad Vegetal.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Capítulo I: </a:t>
            </a:r>
            <a:r>
              <a:rPr lang="es-HN" sz="1600" dirty="0"/>
              <a:t>D</a:t>
            </a:r>
            <a:r>
              <a:rPr lang="es-HN" sz="1600" dirty="0" smtClean="0"/>
              <a:t>el Diagnóstico </a:t>
            </a:r>
            <a:r>
              <a:rPr lang="es-HN" sz="1400" dirty="0" smtClean="0"/>
              <a:t>y </a:t>
            </a:r>
            <a:r>
              <a:rPr lang="es-HN" sz="1600" dirty="0" smtClean="0"/>
              <a:t>la </a:t>
            </a:r>
            <a:r>
              <a:rPr lang="es-HN" sz="1600" dirty="0"/>
              <a:t>V</a:t>
            </a:r>
            <a:r>
              <a:rPr lang="es-HN" sz="1600" dirty="0" smtClean="0"/>
              <a:t>igilancia </a:t>
            </a:r>
            <a:r>
              <a:rPr lang="es-HN" sz="1600" dirty="0"/>
              <a:t>E</a:t>
            </a:r>
            <a:r>
              <a:rPr lang="es-HN" sz="1600" dirty="0" smtClean="0"/>
              <a:t>pidemiológica en Sanidad Vegetal.</a:t>
            </a:r>
            <a:endParaRPr lang="es-ES" sz="16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Art. 13: La </a:t>
            </a:r>
            <a:r>
              <a:rPr lang="es-HN" sz="1600" b="1" dirty="0" smtClean="0"/>
              <a:t>SRN</a:t>
            </a:r>
            <a:r>
              <a:rPr lang="es-HN" sz="1600" b="1" dirty="0"/>
              <a:t>, </a:t>
            </a:r>
            <a:r>
              <a:rPr lang="es-HN" sz="1600" dirty="0"/>
              <a:t>además de </a:t>
            </a:r>
            <a:r>
              <a:rPr lang="es-HN" sz="1600" dirty="0" smtClean="0"/>
              <a:t>sus </a:t>
            </a:r>
            <a:r>
              <a:rPr lang="es-HN" sz="1600" dirty="0"/>
              <a:t>laboratorios </a:t>
            </a:r>
            <a:r>
              <a:rPr lang="es-HN" sz="1600" dirty="0" smtClean="0"/>
              <a:t>oficiales </a:t>
            </a:r>
            <a:r>
              <a:rPr lang="es-HN" sz="1600" dirty="0"/>
              <a:t>de referencia en </a:t>
            </a:r>
            <a:r>
              <a:rPr lang="es-HN" sz="1600" b="1" dirty="0" smtClean="0"/>
              <a:t>Sanidad</a:t>
            </a:r>
            <a:r>
              <a:rPr lang="es-HN" sz="1600" dirty="0" smtClean="0"/>
              <a:t> </a:t>
            </a:r>
            <a:r>
              <a:rPr lang="es-HN" sz="1600" b="1" dirty="0"/>
              <a:t>V</a:t>
            </a:r>
            <a:r>
              <a:rPr lang="es-HN" sz="1600" b="1" dirty="0" smtClean="0"/>
              <a:t>egetal</a:t>
            </a:r>
            <a:r>
              <a:rPr lang="es-HN" sz="1600" dirty="0"/>
              <a:t>, podrá </a:t>
            </a:r>
            <a:r>
              <a:rPr lang="es-HN" sz="1600" b="1" u="sng" dirty="0"/>
              <a:t>acreditar</a:t>
            </a:r>
            <a:r>
              <a:rPr lang="es-HN" sz="1600" dirty="0"/>
              <a:t> a </a:t>
            </a:r>
            <a:r>
              <a:rPr lang="es-HN" sz="1600" dirty="0" smtClean="0"/>
              <a:t>otros </a:t>
            </a:r>
            <a:r>
              <a:rPr lang="es-HN" sz="1600" dirty="0"/>
              <a:t>laboratorios públicos </a:t>
            </a:r>
            <a:r>
              <a:rPr lang="es-HN" sz="1400" dirty="0"/>
              <a:t>y </a:t>
            </a:r>
            <a:r>
              <a:rPr lang="es-HN" sz="1600" dirty="0"/>
              <a:t>privados, los </a:t>
            </a:r>
            <a:r>
              <a:rPr lang="es-HN" sz="1600" dirty="0" smtClean="0"/>
              <a:t>cuales quedarán </a:t>
            </a:r>
            <a:r>
              <a:rPr lang="es-HN" sz="1600" dirty="0"/>
              <a:t>bajo </a:t>
            </a:r>
            <a:r>
              <a:rPr lang="es-HN" sz="1600" dirty="0" smtClean="0"/>
              <a:t>su coordinación y supervisión</a:t>
            </a:r>
            <a:r>
              <a:rPr lang="es-HN" sz="1600" dirty="0"/>
              <a:t>, conformando </a:t>
            </a:r>
            <a:r>
              <a:rPr lang="es-HN" sz="1600" dirty="0" smtClean="0"/>
              <a:t>entre </a:t>
            </a:r>
            <a:r>
              <a:rPr lang="es-HN" sz="1600" dirty="0"/>
              <a:t>sí las </a:t>
            </a:r>
            <a:r>
              <a:rPr lang="es-HN" sz="1600" dirty="0" smtClean="0"/>
              <a:t>redes de </a:t>
            </a:r>
            <a:r>
              <a:rPr lang="es-HN" sz="1600" dirty="0"/>
              <a:t>laboratorios oficiales, según áreas especificas de trabajo</a:t>
            </a:r>
            <a:r>
              <a:rPr lang="es-HN" sz="1600" dirty="0" smtClean="0"/>
              <a:t>.</a:t>
            </a:r>
          </a:p>
          <a:p>
            <a:pPr lvl="2" algn="just"/>
            <a:endParaRPr lang="es-HN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Título Tercero: De La Salud Animal.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Capítulo I:</a:t>
            </a:r>
            <a:r>
              <a:rPr lang="es-HN" sz="1600" dirty="0"/>
              <a:t> Del Diagnóstico </a:t>
            </a:r>
            <a:r>
              <a:rPr lang="es-HN" sz="1400" dirty="0"/>
              <a:t>y </a:t>
            </a:r>
            <a:r>
              <a:rPr lang="es-HN" sz="1600" dirty="0"/>
              <a:t>la Vigilancia Epidemiológica en </a:t>
            </a:r>
            <a:r>
              <a:rPr lang="es-HN" sz="1600" dirty="0" smtClean="0"/>
              <a:t>Salud Animal.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sz="1600" dirty="0" smtClean="0"/>
              <a:t>Art. 18: </a:t>
            </a:r>
            <a:r>
              <a:rPr lang="es-ES" sz="1600" dirty="0"/>
              <a:t>La </a:t>
            </a:r>
            <a:r>
              <a:rPr lang="es-HN" sz="1600" b="1" dirty="0"/>
              <a:t>SRN, </a:t>
            </a:r>
            <a:r>
              <a:rPr lang="es-HN" sz="1600" dirty="0"/>
              <a:t>además de </a:t>
            </a:r>
            <a:r>
              <a:rPr lang="es-HN" sz="1600" dirty="0" smtClean="0"/>
              <a:t>sus </a:t>
            </a:r>
            <a:r>
              <a:rPr lang="es-HN" sz="1600" dirty="0"/>
              <a:t>laboratorios oficiales de referencia en </a:t>
            </a:r>
            <a:r>
              <a:rPr lang="es-HN" sz="1600" b="1" dirty="0" smtClean="0"/>
              <a:t>Salud</a:t>
            </a:r>
            <a:r>
              <a:rPr lang="es-HN" sz="1600" dirty="0" smtClean="0"/>
              <a:t> </a:t>
            </a:r>
            <a:r>
              <a:rPr lang="es-HN" sz="1600" b="1" dirty="0" smtClean="0"/>
              <a:t>Animal</a:t>
            </a:r>
            <a:r>
              <a:rPr lang="es-HN" sz="1600" dirty="0" smtClean="0"/>
              <a:t>, </a:t>
            </a:r>
            <a:r>
              <a:rPr lang="es-HN" sz="1600" dirty="0"/>
              <a:t>podrá </a:t>
            </a:r>
            <a:r>
              <a:rPr lang="es-HN" sz="1600" b="1" u="sng" dirty="0"/>
              <a:t>acreditar</a:t>
            </a:r>
            <a:r>
              <a:rPr lang="es-HN" sz="1600" dirty="0"/>
              <a:t> a otros laboratorios públicos </a:t>
            </a:r>
            <a:r>
              <a:rPr lang="es-HN" sz="1400" dirty="0"/>
              <a:t>y </a:t>
            </a:r>
            <a:r>
              <a:rPr lang="es-HN" sz="1600" dirty="0"/>
              <a:t>privados, los cuales quedarán bajo su coordinación y supervisión, conformando entre sí las redes de laboratorios oficiales, según áreas especificas de trabajo.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659028" y="42446"/>
            <a:ext cx="828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LEY FITOZOOSANITARIA, DECRETO EJECUTIVO NO. 157-94, DEL 15 DE NOVIEMBRE DE 1994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306854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84205" y="1046215"/>
            <a:ext cx="8513805" cy="4842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/>
              <a:t>Título quinto,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/>
              <a:t>Capítulo único, De la Acreditación de Fitozoosanitaria, de la acreditación de profesionales y empresas para programas fitozoosanitarios.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/>
              <a:t>Art. 25: </a:t>
            </a:r>
            <a:r>
              <a:rPr lang="es-ES" dirty="0"/>
              <a:t>SRN, a través de SENASA, es </a:t>
            </a:r>
            <a:r>
              <a:rPr lang="es-ES" b="1" dirty="0"/>
              <a:t>responsable</a:t>
            </a:r>
            <a:r>
              <a:rPr lang="es-ES" dirty="0"/>
              <a:t> </a:t>
            </a:r>
            <a:r>
              <a:rPr lang="es-HN" dirty="0"/>
              <a:t>por la organización, </a:t>
            </a:r>
            <a:r>
              <a:rPr lang="es-HN" b="1" dirty="0"/>
              <a:t>ejecución</a:t>
            </a:r>
            <a:r>
              <a:rPr lang="es-HN" dirty="0"/>
              <a:t> y </a:t>
            </a:r>
            <a:r>
              <a:rPr lang="es-HN" b="1" dirty="0"/>
              <a:t>control de la acreditación </a:t>
            </a:r>
            <a:r>
              <a:rPr lang="es-HN" dirty="0"/>
              <a:t>de profesionales y empresas para programas fitozoosanitarios </a:t>
            </a:r>
            <a:r>
              <a:rPr lang="es-ES" dirty="0"/>
              <a:t>en el país.</a:t>
            </a:r>
          </a:p>
          <a:p>
            <a:pPr lvl="2" algn="just"/>
            <a:endParaRPr lang="es-HN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26: </a:t>
            </a:r>
            <a:r>
              <a:rPr lang="es-ES" dirty="0"/>
              <a:t>SRN, a través de SENASA, </a:t>
            </a:r>
            <a:r>
              <a:rPr lang="es-ES" dirty="0" smtClean="0"/>
              <a:t>reglamentará </a:t>
            </a:r>
            <a:r>
              <a:rPr lang="es-HN" sz="1600" dirty="0" smtClean="0"/>
              <a:t>y </a:t>
            </a:r>
            <a:r>
              <a:rPr lang="es-HN" dirty="0"/>
              <a:t>coordinará </a:t>
            </a:r>
            <a:r>
              <a:rPr lang="es-HN" dirty="0" smtClean="0"/>
              <a:t>conjuntamente </a:t>
            </a:r>
            <a:r>
              <a:rPr lang="es-HN" dirty="0"/>
              <a:t>con los gremios </a:t>
            </a:r>
            <a:r>
              <a:rPr lang="es-HN" dirty="0" smtClean="0"/>
              <a:t>profesionales las </a:t>
            </a:r>
            <a:r>
              <a:rPr lang="es-HN" dirty="0"/>
              <a:t>universidades </a:t>
            </a:r>
            <a:r>
              <a:rPr lang="es-HN" sz="1600" dirty="0"/>
              <a:t>y </a:t>
            </a:r>
            <a:r>
              <a:rPr lang="es-HN" dirty="0"/>
              <a:t>centros de formación profesional </a:t>
            </a:r>
            <a:r>
              <a:rPr lang="es-HN" dirty="0" smtClean="0"/>
              <a:t>agropecuaria oficialmente </a:t>
            </a:r>
            <a:r>
              <a:rPr lang="es-HN" dirty="0"/>
              <a:t>reconocidos en el país, el </a:t>
            </a:r>
            <a:r>
              <a:rPr lang="es-HN" dirty="0" smtClean="0"/>
              <a:t>sistema nacional </a:t>
            </a:r>
            <a:r>
              <a:rPr lang="es-HN" dirty="0"/>
              <a:t>de acreditación de las empresas </a:t>
            </a:r>
            <a:r>
              <a:rPr lang="es-HN" sz="1600" dirty="0"/>
              <a:t>y </a:t>
            </a:r>
            <a:r>
              <a:rPr lang="es-HN" dirty="0" smtClean="0"/>
              <a:t>profesionales para </a:t>
            </a:r>
            <a:r>
              <a:rPr lang="es-HN" dirty="0"/>
              <a:t>que puedan proporcionar certificaciones, asesorías </a:t>
            </a:r>
            <a:r>
              <a:rPr lang="es-HN" dirty="0" smtClean="0"/>
              <a:t>y servicios </a:t>
            </a:r>
            <a:r>
              <a:rPr lang="es-HN" dirty="0"/>
              <a:t>acordes con las necesidades de los programas </a:t>
            </a:r>
            <a:r>
              <a:rPr lang="es-HN" dirty="0" smtClean="0"/>
              <a:t>y </a:t>
            </a:r>
            <a:r>
              <a:rPr lang="es-ES" dirty="0" smtClean="0"/>
              <a:t>las </a:t>
            </a:r>
            <a:r>
              <a:rPr lang="es-ES" dirty="0"/>
              <a:t>disposiciones legales vigentes</a:t>
            </a:r>
            <a:r>
              <a:rPr lang="es-ES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27: </a:t>
            </a:r>
            <a:r>
              <a:rPr lang="es-HN" dirty="0"/>
              <a:t>SRN, tendrá facultad para cancelar </a:t>
            </a:r>
            <a:r>
              <a:rPr lang="es-HN" dirty="0" smtClean="0"/>
              <a:t>las acreditaciones </a:t>
            </a:r>
            <a:r>
              <a:rPr lang="es-HN" dirty="0"/>
              <a:t>cuando las empresas </a:t>
            </a:r>
            <a:r>
              <a:rPr lang="es-HN" sz="1600" dirty="0"/>
              <a:t>y </a:t>
            </a:r>
            <a:r>
              <a:rPr lang="es-HN" dirty="0"/>
              <a:t>los profesionales </a:t>
            </a:r>
            <a:r>
              <a:rPr lang="es-HN" dirty="0" smtClean="0"/>
              <a:t>no cumplan </a:t>
            </a:r>
            <a:r>
              <a:rPr lang="es-HN" dirty="0"/>
              <a:t>con los requisitos determinados en la presente </a:t>
            </a:r>
            <a:r>
              <a:rPr lang="es-HN" dirty="0" smtClean="0"/>
              <a:t>Ley </a:t>
            </a:r>
            <a:r>
              <a:rPr lang="es-ES" sz="1600" dirty="0" smtClean="0"/>
              <a:t>y </a:t>
            </a:r>
            <a:r>
              <a:rPr lang="es-ES" dirty="0"/>
              <a:t>sus reglamentos.</a:t>
            </a:r>
            <a:endParaRPr lang="es-ES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86077" y="164750"/>
            <a:ext cx="871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b="1" dirty="0" smtClean="0"/>
              <a:t>LEY FITOZOOSANITARIA, DECRETO EJECUTIVO NO. 157-94, DEL 15 DE NOVIEMBRE DE 1994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308705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95074" y="108427"/>
            <a:ext cx="7623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LEY FITOZOOSANITARIA MODIFICADA, DECRETO EJECUTIVO NO. 344-2005, DEL 16 DE DICIEMBRE DEL 2005</a:t>
            </a:r>
            <a:endParaRPr lang="es-HN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03654" y="1013253"/>
            <a:ext cx="84067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 smtClean="0"/>
              <a:t>Título primero, Disposiciones generales, capítulo I del objeto de la ley: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 2. </a:t>
            </a:r>
            <a:r>
              <a:rPr lang="es-HN" dirty="0"/>
              <a:t>Para cumplir con los objetivos de la presente Ley, la Secretaría de Agricultura y </a:t>
            </a:r>
            <a:r>
              <a:rPr lang="es-HN" dirty="0" smtClean="0"/>
              <a:t>Ganadería (</a:t>
            </a:r>
            <a:r>
              <a:rPr lang="es-HN" dirty="0"/>
              <a:t>SAG), dirigirá sus esfuerzos para fortalecer la inocuidad de alimentos y la aplicación de las </a:t>
            </a:r>
            <a:r>
              <a:rPr lang="es-HN" dirty="0" smtClean="0"/>
              <a:t>medidas sanitarias </a:t>
            </a:r>
            <a:r>
              <a:rPr lang="es-HN" dirty="0"/>
              <a:t>y fitosanitarias, principalmente en lo referente al diagnóstico y vigilancia epidemiológica</a:t>
            </a:r>
            <a:r>
              <a:rPr lang="es-HN" dirty="0" smtClean="0"/>
              <a:t>, sistemas </a:t>
            </a:r>
            <a:r>
              <a:rPr lang="es-HN" dirty="0"/>
              <a:t>de información, cuarentena agropecuaria, la certificación sanitaria y fitosanitaria, la </a:t>
            </a:r>
            <a:r>
              <a:rPr lang="es-HN" dirty="0" smtClean="0"/>
              <a:t>aprobación de </a:t>
            </a:r>
            <a:r>
              <a:rPr lang="es-HN" dirty="0"/>
              <a:t>los sistemas sanitarios y fitosanitarios, el control de los insumos agropecuarios, control de </a:t>
            </a:r>
            <a:r>
              <a:rPr lang="es-HN" dirty="0" smtClean="0"/>
              <a:t>los productos </a:t>
            </a:r>
            <a:r>
              <a:rPr lang="es-HN" dirty="0"/>
              <a:t>de origen animal y vegetal orgánicos y biotecnológicos, los programas y campaña de control</a:t>
            </a:r>
            <a:r>
              <a:rPr lang="es-HN" dirty="0" smtClean="0"/>
              <a:t>, erradicación </a:t>
            </a:r>
            <a:r>
              <a:rPr lang="es-HN" dirty="0"/>
              <a:t>de plagas y </a:t>
            </a:r>
            <a:r>
              <a:rPr lang="es-HN" dirty="0" smtClean="0"/>
              <a:t>enfermedades, </a:t>
            </a:r>
            <a:r>
              <a:rPr lang="es-HN" b="1" dirty="0"/>
              <a:t>la acreditación de </a:t>
            </a:r>
            <a:r>
              <a:rPr lang="es-HN" b="1" dirty="0" smtClean="0"/>
              <a:t>profesionales </a:t>
            </a:r>
            <a:r>
              <a:rPr lang="es-HN" b="1" dirty="0"/>
              <a:t>y empresas</a:t>
            </a:r>
            <a:r>
              <a:rPr lang="es-HN" dirty="0"/>
              <a:t> en aquellas </a:t>
            </a:r>
            <a:r>
              <a:rPr lang="es-HN" dirty="0" smtClean="0"/>
              <a:t>acciones que </a:t>
            </a:r>
            <a:r>
              <a:rPr lang="es-HN" dirty="0"/>
              <a:t>delegue la Secretaria de Agricultura y Ganadería (SAG) a través del SENASA y los mecanismos </a:t>
            </a:r>
            <a:r>
              <a:rPr lang="es-HN" dirty="0" smtClean="0"/>
              <a:t>de armonización </a:t>
            </a:r>
            <a:r>
              <a:rPr lang="es-HN" dirty="0"/>
              <a:t>y coordinación nacional e internacional</a:t>
            </a:r>
            <a:r>
              <a:rPr lang="es-HN" dirty="0" smtClean="0"/>
              <a:t>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78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57768" y="1006708"/>
            <a:ext cx="85605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dirty="0"/>
              <a:t>Art. 6. </a:t>
            </a:r>
            <a:r>
              <a:rPr lang="es-HN" b="1" dirty="0"/>
              <a:t>De las Tasas</a:t>
            </a:r>
            <a:r>
              <a:rPr lang="es-HN" dirty="0"/>
              <a:t>: Con el fin de fortalecer… la Secretaria de Agricultura y Ganadería (SAG) a través del SENASA, deben establecer las tasas por servicios que sean necesarias y estén relacionadas con el diagnóstico, el registro y control de insumos para uso agropecuario, la cuarentena agropecuaria, los programas y campañas sanitarias y fitosanitarias, la inspección fitosanitaria, la inspección higiénico-sanitaria y tecnológica de los productos de origen animal y vegetal</a:t>
            </a:r>
            <a:r>
              <a:rPr lang="es-HN" b="1" dirty="0"/>
              <a:t>, </a:t>
            </a:r>
            <a:r>
              <a:rPr lang="es-HN" dirty="0"/>
              <a:t>los programas de control de contaminantes, físicos, químicos y biológicos y otras inherentes a las actividades realizadas por el SENASA.</a:t>
            </a:r>
          </a:p>
          <a:p>
            <a:pPr algn="just"/>
            <a:r>
              <a:rPr lang="es-HN" dirty="0" smtClean="0"/>
              <a:t>Art. </a:t>
            </a:r>
            <a:r>
              <a:rPr lang="es-HN" dirty="0"/>
              <a:t>7.- Las tasas serán determinadas por el SENASA, en base al costo real del servicio </a:t>
            </a:r>
            <a:r>
              <a:rPr lang="es-HN" dirty="0" smtClean="0"/>
              <a:t>y constarán </a:t>
            </a:r>
            <a:r>
              <a:rPr lang="es-HN" dirty="0"/>
              <a:t>en el reglamento de la presente Ley</a:t>
            </a:r>
            <a:r>
              <a:rPr lang="es-HN" dirty="0" smtClean="0"/>
              <a:t>.</a:t>
            </a:r>
          </a:p>
          <a:p>
            <a:pPr algn="just"/>
            <a:endParaRPr lang="es-HN" dirty="0"/>
          </a:p>
          <a:p>
            <a:pPr algn="just"/>
            <a:r>
              <a:rPr lang="es-HN" dirty="0"/>
              <a:t>Estos fondos serán reglamentados y utilizados por la Secretaria de Agricultura y Ganadería (SAG) a través del SENASA, para el cumplimiento de las funciones y atribuciones señaladas en esta Ley</a:t>
            </a:r>
            <a:r>
              <a:rPr lang="es-HN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95244" y="221459"/>
            <a:ext cx="8485601" cy="659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LEY FITOZOOSANITARIA MODIFICADA, DECRETO EJECUTIVO NO. 344-2005, DEL 16 DE DICIEMBRE DEL 2005, cont..2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176009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15720" y="38590"/>
            <a:ext cx="825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LEY FITOZOOSANITARIA MODIFICADA, DECRETO EJECUTIVO NO. 344-2005, DEL 16 DE DICIEMBRE DEL 2005, cont..3</a:t>
            </a:r>
            <a:endParaRPr lang="es-HN" b="1" dirty="0"/>
          </a:p>
        </p:txBody>
      </p:sp>
      <p:sp>
        <p:nvSpPr>
          <p:cNvPr id="6" name="Rectángulo 5"/>
          <p:cNvSpPr/>
          <p:nvPr/>
        </p:nvSpPr>
        <p:spPr>
          <a:xfrm>
            <a:off x="116768" y="588658"/>
            <a:ext cx="8854237" cy="5969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HN" sz="1600" dirty="0"/>
              <a:t>Art 11. numeral 1. </a:t>
            </a:r>
            <a:r>
              <a:rPr lang="es-HN" sz="1600" b="1" dirty="0"/>
              <a:t>Acreditación de profesionales y empresas para programas fitozoosanitarios</a:t>
            </a:r>
            <a:r>
              <a:rPr lang="es-HN" sz="1600" dirty="0"/>
              <a:t>: Es la delegación de facultades que en materia Fitozoosanitaria, autoriza la SAG, a las personas naturales y jurídicas que cumplen con los requisitos exigidos en la reglamentación específica;</a:t>
            </a:r>
          </a:p>
          <a:p>
            <a:pPr algn="just"/>
            <a:endParaRPr lang="es-HN" sz="1600" dirty="0" smtClean="0"/>
          </a:p>
          <a:p>
            <a:pPr algn="just"/>
            <a:r>
              <a:rPr lang="es-HN" sz="1600" dirty="0" smtClean="0"/>
              <a:t>Art. </a:t>
            </a:r>
            <a:r>
              <a:rPr lang="es-HN" sz="1600" dirty="0"/>
              <a:t>13. La Secretaria de Agricultura y Ganadería (SAG), a través del SENASA además de </a:t>
            </a:r>
            <a:r>
              <a:rPr lang="es-HN" sz="1600" dirty="0" smtClean="0"/>
              <a:t>sus </a:t>
            </a:r>
            <a:r>
              <a:rPr lang="es-HN" sz="1600" b="1" dirty="0" smtClean="0"/>
              <a:t>laboratorios</a:t>
            </a:r>
            <a:r>
              <a:rPr lang="es-HN" sz="1600" dirty="0" smtClean="0"/>
              <a:t> </a:t>
            </a:r>
            <a:r>
              <a:rPr lang="es-HN" sz="1600" dirty="0"/>
              <a:t>oficiales de referencia en sanidad vegetal, </a:t>
            </a:r>
            <a:r>
              <a:rPr lang="es-HN" sz="1600" b="1" u="sng" dirty="0"/>
              <a:t>puede </a:t>
            </a:r>
            <a:r>
              <a:rPr lang="es-HN" sz="1600" b="1" u="sng" dirty="0" smtClean="0"/>
              <a:t>delegar</a:t>
            </a:r>
            <a:r>
              <a:rPr lang="es-HN" sz="1600" b="1" u="sng" dirty="0"/>
              <a:t>, acreditar, a otros </a:t>
            </a:r>
            <a:r>
              <a:rPr lang="es-HN" sz="1600" b="1" u="sng" dirty="0" smtClean="0"/>
              <a:t>laboratorios públicos </a:t>
            </a:r>
            <a:r>
              <a:rPr lang="es-HN" sz="1600" b="1" u="sng" dirty="0"/>
              <a:t>y privados</a:t>
            </a:r>
            <a:r>
              <a:rPr lang="es-HN" sz="1600" dirty="0"/>
              <a:t>, los cuales quedarán bajo su coordinación y supervisión, conformando entre sí </a:t>
            </a:r>
            <a:r>
              <a:rPr lang="es-HN" sz="1600" dirty="0" smtClean="0"/>
              <a:t>la red </a:t>
            </a:r>
            <a:r>
              <a:rPr lang="es-HN" sz="1600" dirty="0"/>
              <a:t>de laboratorios nacionales en el área de:</a:t>
            </a:r>
          </a:p>
          <a:p>
            <a:pPr lvl="1" algn="just"/>
            <a:r>
              <a:rPr lang="es-HN" sz="1600" dirty="0"/>
              <a:t>1. Diagnóstico fitosanitario en plagas y enfermedades;</a:t>
            </a:r>
          </a:p>
          <a:p>
            <a:pPr lvl="1" algn="just"/>
            <a:r>
              <a:rPr lang="es-HN" sz="1600" dirty="0"/>
              <a:t>2. Control de calidad de productos químicos, biológicos o afines para uso agropecuario;</a:t>
            </a:r>
          </a:p>
          <a:p>
            <a:pPr lvl="1" algn="just"/>
            <a:r>
              <a:rPr lang="es-HN" sz="1600" dirty="0"/>
              <a:t>3. Control de sustancias, sus residuos y contaminantes biológicos, físicos y químicos;</a:t>
            </a:r>
          </a:p>
          <a:p>
            <a:pPr lvl="1" algn="just"/>
            <a:r>
              <a:rPr lang="es-HN" sz="1600" dirty="0"/>
              <a:t>4. Biotecnología y de producción de organismos benéficos para uso agrícola; y ,</a:t>
            </a:r>
          </a:p>
          <a:p>
            <a:pPr lvl="1" algn="just"/>
            <a:r>
              <a:rPr lang="es-HN" sz="1600" dirty="0"/>
              <a:t>5. Cualquier otro que se requiera en el campo fitosanitario</a:t>
            </a:r>
            <a:r>
              <a:rPr lang="es-HN" sz="1600" dirty="0" smtClean="0"/>
              <a:t>.</a:t>
            </a:r>
          </a:p>
          <a:p>
            <a:pPr lvl="1" algn="just"/>
            <a:endParaRPr lang="es-HN" sz="1600" dirty="0" smtClean="0"/>
          </a:p>
          <a:p>
            <a:pPr algn="just"/>
            <a:r>
              <a:rPr lang="es-HN" sz="1600" dirty="0"/>
              <a:t>Art. 18. La Secretaria de Agricultura y Ganadería (SAG), a través del SENASA, además de sus laboratorios oficiales de referencia en salud animal, puede delegar, acreditar a otros laboratorios públicos y privados, los cuales quedan bajo su coordinación y supervisión, conformando entre si la red de laboratorios nacionales, en el área de:</a:t>
            </a:r>
          </a:p>
          <a:p>
            <a:pPr lvl="2" algn="just"/>
            <a:r>
              <a:rPr lang="es-HN" sz="1600" dirty="0"/>
              <a:t>a) Diagnostico sanitario en enfermedades de los animales;</a:t>
            </a:r>
          </a:p>
          <a:p>
            <a:pPr lvl="2" algn="just"/>
            <a:r>
              <a:rPr lang="es-HN" sz="1600" dirty="0"/>
              <a:t>b) Control y calidad de sustancias químicas, biológicas o afines para uso pecuario;</a:t>
            </a:r>
          </a:p>
          <a:p>
            <a:pPr lvl="2" algn="just"/>
            <a:r>
              <a:rPr lang="es-HN" sz="1600" dirty="0"/>
              <a:t>c) Control de residuos y contaminantes físicos, químicos, y biológicos;</a:t>
            </a:r>
          </a:p>
          <a:p>
            <a:pPr lvl="2" algn="just"/>
            <a:r>
              <a:rPr lang="es-ES" sz="1600" dirty="0"/>
              <a:t>d) Biotecnología; y,</a:t>
            </a:r>
          </a:p>
          <a:p>
            <a:pPr lvl="2" algn="just"/>
            <a:r>
              <a:rPr lang="es-HN" sz="1600" dirty="0"/>
              <a:t>e) Producción de organismos benéficos para uso pecuario.</a:t>
            </a:r>
            <a:endParaRPr lang="es-ES" sz="1600" dirty="0"/>
          </a:p>
          <a:p>
            <a:pPr lvl="1" algn="just"/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366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71344" y="111529"/>
            <a:ext cx="83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LEY FITOZOOSANITARIA MODIFICADA, DECRETO EJECUTIVO NO. 344-2005, DEL 16 DE DICIEMBRE DEL 2005, cont..4</a:t>
            </a:r>
            <a:endParaRPr lang="es-HN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26883" y="1042084"/>
            <a:ext cx="88668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sz="2000" dirty="0" smtClean="0"/>
              <a:t>Título V, de la acreditación Fitozoosanitaria, capítulo único, de la acreditación profesional y empresas para programas fitozoosanitarios.</a:t>
            </a:r>
          </a:p>
          <a:p>
            <a:pPr algn="just"/>
            <a:endParaRPr lang="es-HN" sz="2000" dirty="0" smtClean="0"/>
          </a:p>
          <a:p>
            <a:pPr algn="just"/>
            <a:r>
              <a:rPr lang="es-HN" sz="2000" dirty="0" smtClean="0"/>
              <a:t>Art. 25. </a:t>
            </a:r>
            <a:r>
              <a:rPr lang="es-HN" sz="2000" dirty="0"/>
              <a:t>La Secretaria de Agricultura y Ganadería (SAG), a través del SENASA, es responsable por </a:t>
            </a:r>
            <a:r>
              <a:rPr lang="es-HN" sz="2000" dirty="0" smtClean="0"/>
              <a:t>la organización</a:t>
            </a:r>
            <a:r>
              <a:rPr lang="es-HN" sz="2000" dirty="0"/>
              <a:t>, ejecución y control de la acreditación de profesionales, laboratorios, empresas </a:t>
            </a:r>
            <a:r>
              <a:rPr lang="es-HN" sz="2000" dirty="0" smtClean="0"/>
              <a:t>para programas </a:t>
            </a:r>
            <a:r>
              <a:rPr lang="es-HN" sz="2000" dirty="0"/>
              <a:t>o acciones sanitarias y fitosanitarias en el país</a:t>
            </a:r>
            <a:r>
              <a:rPr lang="es-HN" sz="2000" dirty="0" smtClean="0"/>
              <a:t>.</a:t>
            </a:r>
          </a:p>
          <a:p>
            <a:pPr algn="just"/>
            <a:endParaRPr lang="es-HN" sz="2000" dirty="0" smtClean="0"/>
          </a:p>
          <a:p>
            <a:pPr algn="just"/>
            <a:r>
              <a:rPr lang="es-HN" sz="2000" dirty="0" smtClean="0"/>
              <a:t>Art. 26. </a:t>
            </a:r>
            <a:r>
              <a:rPr lang="es-HN" sz="2000" dirty="0"/>
              <a:t>La Secretaria de Agricultura y Ganadería (SAG), a través del SENASA debe reglamentar </a:t>
            </a:r>
            <a:r>
              <a:rPr lang="es-HN" sz="2000" dirty="0" smtClean="0"/>
              <a:t>y coordinar </a:t>
            </a:r>
            <a:r>
              <a:rPr lang="es-HN" sz="2000" dirty="0"/>
              <a:t>con los gremios profesionales, universidades y centros de formación profesional </a:t>
            </a:r>
            <a:r>
              <a:rPr lang="es-HN" sz="2000" dirty="0" smtClean="0"/>
              <a:t>agropecuaria oficialmente </a:t>
            </a:r>
            <a:r>
              <a:rPr lang="es-HN" sz="2000" dirty="0"/>
              <a:t>reconocidos en el país, el sistema nacional de acreditación de las empresas y </a:t>
            </a:r>
            <a:r>
              <a:rPr lang="es-HN" sz="2000" dirty="0" smtClean="0"/>
              <a:t>profesionales para </a:t>
            </a:r>
            <a:r>
              <a:rPr lang="es-HN" sz="2000" dirty="0"/>
              <a:t>que puedan realizar certificaciones, asesorías y servicios acordes con las necesidades de los </a:t>
            </a:r>
            <a:r>
              <a:rPr lang="es-HN" sz="2000" dirty="0" smtClean="0"/>
              <a:t>programas y </a:t>
            </a:r>
            <a:r>
              <a:rPr lang="es-HN" sz="2000" dirty="0"/>
              <a:t>las disposiciones legales vigentes.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81158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10065" y="955589"/>
            <a:ext cx="8620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sz="2000" dirty="0" smtClean="0"/>
              <a:t>Capítulo III, art. 4, del ámbito del SENASA…..</a:t>
            </a:r>
            <a:r>
              <a:rPr lang="es-ES" sz="2000" dirty="0"/>
              <a:t> la acreditación </a:t>
            </a:r>
            <a:r>
              <a:rPr lang="es-ES" sz="2000" dirty="0" smtClean="0"/>
              <a:t>de </a:t>
            </a:r>
            <a:r>
              <a:rPr lang="es-HN" sz="2000" dirty="0" smtClean="0"/>
              <a:t>profesionales </a:t>
            </a:r>
            <a:r>
              <a:rPr lang="es-HN" sz="2000" dirty="0"/>
              <a:t>y empresas en aquellas acciones que por </a:t>
            </a:r>
            <a:r>
              <a:rPr lang="es-HN" sz="2000" dirty="0" smtClean="0"/>
              <a:t>su naturaleza </a:t>
            </a:r>
            <a:r>
              <a:rPr lang="es-HN" sz="2000" dirty="0"/>
              <a:t>sean delegables bajo el criterio de SENASA.</a:t>
            </a:r>
            <a:r>
              <a:rPr lang="es-HN" sz="2000" dirty="0" smtClean="0"/>
              <a:t> </a:t>
            </a:r>
          </a:p>
          <a:p>
            <a:pPr algn="just"/>
            <a:endParaRPr lang="es-HN" sz="2000" dirty="0" smtClean="0"/>
          </a:p>
          <a:p>
            <a:pPr algn="just"/>
            <a:r>
              <a:rPr lang="es-HN" sz="2000" dirty="0" smtClean="0"/>
              <a:t>Capítulo IV, art. 5., De las Funciones: </a:t>
            </a:r>
          </a:p>
          <a:p>
            <a:pPr lvl="1" algn="just"/>
            <a:r>
              <a:rPr lang="es-HN" sz="2000" dirty="0"/>
              <a:t>N</a:t>
            </a:r>
            <a:r>
              <a:rPr lang="es-HN" sz="2000" dirty="0" smtClean="0"/>
              <a:t>umeral </a:t>
            </a:r>
            <a:r>
              <a:rPr lang="es-HN" sz="2000" dirty="0"/>
              <a:t>8), </a:t>
            </a:r>
            <a:r>
              <a:rPr lang="es-HN" sz="2000" dirty="0" smtClean="0"/>
              <a:t>Establecer</a:t>
            </a:r>
            <a:r>
              <a:rPr lang="es-HN" sz="2000" dirty="0"/>
              <a:t>, recaudar y administrar las tarifas </a:t>
            </a:r>
            <a:r>
              <a:rPr lang="es-HN" sz="2000" dirty="0" smtClean="0"/>
              <a:t>por la </a:t>
            </a:r>
            <a:r>
              <a:rPr lang="es-HN" sz="2000" dirty="0"/>
              <a:t>provisión de bienes y servicios </a:t>
            </a:r>
            <a:r>
              <a:rPr lang="es-HN" sz="2000" dirty="0" smtClean="0"/>
              <a:t>especializados </a:t>
            </a:r>
            <a:r>
              <a:rPr lang="es-ES" sz="2000" dirty="0"/>
              <a:t>brindados por el SENASA. Estas tarifas se </a:t>
            </a:r>
            <a:r>
              <a:rPr lang="es-ES" sz="2000" dirty="0" smtClean="0"/>
              <a:t>aplicarán </a:t>
            </a:r>
            <a:r>
              <a:rPr lang="es-HN" sz="2000" dirty="0" smtClean="0"/>
              <a:t>a </a:t>
            </a:r>
            <a:r>
              <a:rPr lang="es-HN" sz="2000" dirty="0"/>
              <a:t>los servicios brindados directamente y a </a:t>
            </a:r>
            <a:r>
              <a:rPr lang="es-HN" sz="2000" dirty="0" smtClean="0"/>
              <a:t>aquellos delegados </a:t>
            </a:r>
            <a:r>
              <a:rPr lang="es-HN" sz="2000" dirty="0"/>
              <a:t>por el SENASA a personas naturales </a:t>
            </a:r>
            <a:r>
              <a:rPr lang="es-HN" sz="2000" dirty="0" smtClean="0"/>
              <a:t>y jurídicas </a:t>
            </a:r>
            <a:r>
              <a:rPr lang="es-HN" sz="2000" dirty="0"/>
              <a:t>mediante mecanismos de tercerización </a:t>
            </a:r>
            <a:r>
              <a:rPr lang="es-HN" sz="2000" dirty="0" smtClean="0"/>
              <a:t>de </a:t>
            </a:r>
            <a:r>
              <a:rPr lang="es-ES" sz="2000" dirty="0" smtClean="0"/>
              <a:t>servicios.</a:t>
            </a:r>
          </a:p>
          <a:p>
            <a:pPr lvl="1" algn="just"/>
            <a:endParaRPr lang="es-HN" sz="2000" dirty="0"/>
          </a:p>
          <a:p>
            <a:pPr lvl="1" algn="just"/>
            <a:r>
              <a:rPr lang="es-HN" sz="2000" dirty="0" smtClean="0"/>
              <a:t>Numeral 17), La Acreditación </a:t>
            </a:r>
            <a:r>
              <a:rPr lang="es-HN" sz="2000" dirty="0"/>
              <a:t>de terceros para que se ejecuten una </a:t>
            </a:r>
            <a:r>
              <a:rPr lang="es-HN" sz="2000" dirty="0" smtClean="0"/>
              <a:t>o más </a:t>
            </a:r>
            <a:r>
              <a:rPr lang="es-HN" sz="2000" dirty="0"/>
              <a:t>actividades en el marco de programas </a:t>
            </a:r>
            <a:r>
              <a:rPr lang="es-HN" sz="2000" dirty="0" smtClean="0"/>
              <a:t>sanitarios </a:t>
            </a:r>
            <a:r>
              <a:rPr lang="es-ES" sz="2000" dirty="0" smtClean="0"/>
              <a:t>del </a:t>
            </a:r>
            <a:r>
              <a:rPr lang="es-ES" sz="2000" dirty="0"/>
              <a:t>SENASA</a:t>
            </a:r>
            <a:r>
              <a:rPr lang="es-ES" sz="2000" dirty="0" smtClean="0"/>
              <a:t>;</a:t>
            </a:r>
          </a:p>
          <a:p>
            <a:pPr lvl="1" algn="just"/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54774" y="168333"/>
            <a:ext cx="8531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CREACIÓN DEL SENASA, DECRETO EJECUTIVO NO. PCM-015-2020, DEL 3 DE SEPTIEMBRE DEL 2020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174910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23470" y="691974"/>
            <a:ext cx="883403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/>
              <a:t>Capítulo V, art. 6., Operación, Funcionamiento, Control y Estructura del SENASA</a:t>
            </a:r>
          </a:p>
          <a:p>
            <a:pPr lvl="2"/>
            <a:r>
              <a:rPr lang="es-HN" sz="1400" b="1" dirty="0"/>
              <a:t>I. </a:t>
            </a:r>
            <a:r>
              <a:rPr lang="es-HN" sz="1400" dirty="0"/>
              <a:t>Nivel de Dirección y Ejecución:</a:t>
            </a:r>
          </a:p>
          <a:p>
            <a:pPr lvl="3"/>
            <a:r>
              <a:rPr lang="es-HN" sz="1400" dirty="0"/>
              <a:t>1. Dirección General; y,</a:t>
            </a:r>
          </a:p>
          <a:p>
            <a:pPr lvl="3"/>
            <a:r>
              <a:rPr lang="es-HN" sz="1400" dirty="0"/>
              <a:t>2. Subdirección General</a:t>
            </a:r>
            <a:r>
              <a:rPr lang="es-HN" sz="1400" dirty="0" smtClean="0"/>
              <a:t>.</a:t>
            </a:r>
          </a:p>
          <a:p>
            <a:pPr lvl="2"/>
            <a:r>
              <a:rPr lang="es-HN" sz="1400" dirty="0"/>
              <a:t>II. Nivel de Dirección Técnica:</a:t>
            </a:r>
          </a:p>
          <a:p>
            <a:pPr lvl="3"/>
            <a:r>
              <a:rPr lang="es-HN" sz="1400" dirty="0"/>
              <a:t>1. Dirección Técnica de Salud Animal;</a:t>
            </a:r>
          </a:p>
          <a:p>
            <a:pPr lvl="3"/>
            <a:r>
              <a:rPr lang="es-HN" sz="1400" dirty="0"/>
              <a:t>2. Dirección Técnica de Sanidad Vegetal;</a:t>
            </a:r>
          </a:p>
          <a:p>
            <a:pPr lvl="3"/>
            <a:r>
              <a:rPr lang="es-HN" sz="1400" dirty="0"/>
              <a:t>3. Dirección Técnica de Inocuidad Agroalimentaria; y,</a:t>
            </a:r>
          </a:p>
          <a:p>
            <a:pPr lvl="3"/>
            <a:r>
              <a:rPr lang="es-HN" sz="1400" dirty="0"/>
              <a:t>4. Dirección Técnica de Cuarentena Agropecuaria</a:t>
            </a:r>
            <a:r>
              <a:rPr lang="es-HN" sz="1400" dirty="0" smtClean="0"/>
              <a:t>.</a:t>
            </a:r>
          </a:p>
          <a:p>
            <a:pPr lvl="2"/>
            <a:r>
              <a:rPr lang="es-HN" sz="1400" dirty="0"/>
              <a:t>III. Nivel de Dirección Administrativa:</a:t>
            </a:r>
          </a:p>
          <a:p>
            <a:pPr lvl="3"/>
            <a:r>
              <a:rPr lang="es-HN" sz="1400" dirty="0"/>
              <a:t>1. Dirección Legal;</a:t>
            </a:r>
          </a:p>
          <a:p>
            <a:pPr lvl="3"/>
            <a:r>
              <a:rPr lang="es-HN" sz="1400" dirty="0"/>
              <a:t>2. Dirección de Administración y Finanzas;</a:t>
            </a:r>
          </a:p>
          <a:p>
            <a:pPr lvl="3"/>
            <a:r>
              <a:rPr lang="es-HN" sz="1400" dirty="0"/>
              <a:t>3. Dirección de Recursos Humanos y Capacitación;</a:t>
            </a:r>
          </a:p>
          <a:p>
            <a:pPr lvl="3"/>
            <a:r>
              <a:rPr lang="es-HN" sz="1400" dirty="0"/>
              <a:t>4. Secretaría General; y,</a:t>
            </a:r>
          </a:p>
          <a:p>
            <a:pPr lvl="3"/>
            <a:r>
              <a:rPr lang="es-HN" sz="1400" dirty="0"/>
              <a:t>5. Coordinador de Oficinas Regionales</a:t>
            </a:r>
            <a:r>
              <a:rPr lang="es-HN" sz="1400" dirty="0" smtClean="0"/>
              <a:t>.</a:t>
            </a:r>
          </a:p>
          <a:p>
            <a:pPr lvl="2"/>
            <a:r>
              <a:rPr lang="es-HN" sz="1400" b="1" dirty="0"/>
              <a:t>IV. </a:t>
            </a:r>
            <a:r>
              <a:rPr lang="es-HN" sz="1400" dirty="0"/>
              <a:t>Nivel de Servicios de Apoyo:</a:t>
            </a:r>
          </a:p>
          <a:p>
            <a:pPr lvl="3"/>
            <a:r>
              <a:rPr lang="es-HN" sz="1400" dirty="0"/>
              <a:t>1. Unidad de Planificación, Proyectos y Estudios;</a:t>
            </a:r>
          </a:p>
          <a:p>
            <a:pPr lvl="3"/>
            <a:r>
              <a:rPr lang="es-HN" sz="1400" dirty="0"/>
              <a:t>2. Unidad de Modernización;</a:t>
            </a:r>
          </a:p>
          <a:p>
            <a:pPr lvl="3"/>
            <a:r>
              <a:rPr lang="es-HN" sz="1400" dirty="0"/>
              <a:t>3. Unidad de Infotecnología;</a:t>
            </a:r>
          </a:p>
          <a:p>
            <a:pPr lvl="3"/>
            <a:r>
              <a:rPr lang="es-HN" sz="1400" dirty="0"/>
              <a:t>4. Unidad de Comunicaciones;</a:t>
            </a:r>
          </a:p>
          <a:p>
            <a:pPr lvl="3"/>
            <a:r>
              <a:rPr lang="es-HN" sz="1400" dirty="0"/>
              <a:t>5. Unidad de Laboratorios; y,</a:t>
            </a:r>
          </a:p>
          <a:p>
            <a:pPr lvl="3"/>
            <a:r>
              <a:rPr lang="es-HN" sz="1400" dirty="0"/>
              <a:t>6. Auditoría Interna.</a:t>
            </a:r>
          </a:p>
          <a:p>
            <a:pPr algn="just"/>
            <a:r>
              <a:rPr lang="es-HN" sz="1400" dirty="0" smtClean="0"/>
              <a:t>Capítulo VII, art. 11, de las funciones del Director General:</a:t>
            </a:r>
          </a:p>
          <a:p>
            <a:pPr lvl="1"/>
            <a:r>
              <a:rPr lang="es-HN" sz="1400" dirty="0" smtClean="0"/>
              <a:t>Numeral 5, </a:t>
            </a:r>
            <a:r>
              <a:rPr lang="es-HN" sz="1400" dirty="0"/>
              <a:t>Supervisar con la frecuencia que considere del caso, </a:t>
            </a:r>
            <a:r>
              <a:rPr lang="es-HN" sz="1400" dirty="0" smtClean="0"/>
              <a:t>las actividades </a:t>
            </a:r>
            <a:r>
              <a:rPr lang="es-HN" sz="1400" dirty="0"/>
              <a:t>de las personas naturales y jurídicas a </a:t>
            </a:r>
            <a:r>
              <a:rPr lang="es-HN" sz="1400" dirty="0" smtClean="0"/>
              <a:t>las cuales </a:t>
            </a:r>
            <a:r>
              <a:rPr lang="es-HN" sz="1400" dirty="0"/>
              <a:t>se haya delegado la prestación de servicios </a:t>
            </a:r>
            <a:r>
              <a:rPr lang="es-HN" sz="1400" dirty="0" smtClean="0"/>
              <a:t>por </a:t>
            </a:r>
            <a:r>
              <a:rPr lang="es-ES" sz="1400" dirty="0" smtClean="0"/>
              <a:t>parte </a:t>
            </a:r>
            <a:r>
              <a:rPr lang="es-ES" sz="1400" dirty="0"/>
              <a:t>del SENASA;</a:t>
            </a:r>
            <a:endParaRPr lang="es-ES" sz="1400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92246" y="144499"/>
            <a:ext cx="8698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CREACIÓN DEL SENASA, DECRETO EJECUTIVO NO. PCM-015-2020, DEL 3 DE SEPTIEMBRE DEL 2020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2716104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3529</TotalTime>
  <Words>1646</Words>
  <Application>Microsoft Office PowerPoint</Application>
  <PresentationFormat>Presentación en pantalla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Pluto Sans  regular</vt:lpstr>
      <vt:lpstr>Trajan Pro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EDITOR</dc:creator>
  <cp:lastModifiedBy>Howard Padgett</cp:lastModifiedBy>
  <cp:revision>166</cp:revision>
  <dcterms:created xsi:type="dcterms:W3CDTF">2022-02-02T18:29:13Z</dcterms:created>
  <dcterms:modified xsi:type="dcterms:W3CDTF">2022-04-21T20:52:23Z</dcterms:modified>
</cp:coreProperties>
</file>