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77" r:id="rId6"/>
    <p:sldId id="278" r:id="rId7"/>
    <p:sldId id="279" r:id="rId8"/>
    <p:sldId id="280" r:id="rId9"/>
    <p:sldId id="275" r:id="rId10"/>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C5D1"/>
    <a:srgbClr val="2FAEB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79" d="100"/>
          <a:sy n="79" d="100"/>
        </p:scale>
        <p:origin x="1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DEEFBCC5-D7EF-4311-8EF4-A9B0F6DE5481}" type="datetimeFigureOut">
              <a:rPr lang="es-HN" smtClean="0"/>
              <a:t>21/4/2022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317623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EFBCC5-D7EF-4311-8EF4-A9B0F6DE5481}" type="datetimeFigureOut">
              <a:rPr lang="es-HN" smtClean="0"/>
              <a:t>21/4/2022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388272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EFBCC5-D7EF-4311-8EF4-A9B0F6DE5481}" type="datetimeFigureOut">
              <a:rPr lang="es-HN" smtClean="0"/>
              <a:t>21/4/2022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414496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EFBCC5-D7EF-4311-8EF4-A9B0F6DE5481}" type="datetimeFigureOut">
              <a:rPr lang="es-HN" smtClean="0"/>
              <a:t>21/4/2022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210574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EEFBCC5-D7EF-4311-8EF4-A9B0F6DE5481}" type="datetimeFigureOut">
              <a:rPr lang="es-HN" smtClean="0"/>
              <a:t>21/4/2022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131318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EEFBCC5-D7EF-4311-8EF4-A9B0F6DE5481}" type="datetimeFigureOut">
              <a:rPr lang="es-HN" smtClean="0"/>
              <a:t>21/4/2022</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327957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EEFBCC5-D7EF-4311-8EF4-A9B0F6DE5481}" type="datetimeFigureOut">
              <a:rPr lang="es-HN" smtClean="0"/>
              <a:t>21/4/2022</a:t>
            </a:fld>
            <a:endParaRPr lang="es-HN"/>
          </a:p>
        </p:txBody>
      </p:sp>
      <p:sp>
        <p:nvSpPr>
          <p:cNvPr id="8" name="Footer Placeholder 7"/>
          <p:cNvSpPr>
            <a:spLocks noGrp="1"/>
          </p:cNvSpPr>
          <p:nvPr>
            <p:ph type="ftr" sz="quarter" idx="11"/>
          </p:nvPr>
        </p:nvSpPr>
        <p:spPr/>
        <p:txBody>
          <a:bodyPr/>
          <a:lstStyle/>
          <a:p>
            <a:endParaRPr lang="es-HN"/>
          </a:p>
        </p:txBody>
      </p:sp>
      <p:sp>
        <p:nvSpPr>
          <p:cNvPr id="9" name="Slide Number Placeholder 8"/>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55672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EEFBCC5-D7EF-4311-8EF4-A9B0F6DE5481}" type="datetimeFigureOut">
              <a:rPr lang="es-HN" smtClean="0"/>
              <a:t>21/4/2022</a:t>
            </a:fld>
            <a:endParaRPr lang="es-HN"/>
          </a:p>
        </p:txBody>
      </p:sp>
      <p:sp>
        <p:nvSpPr>
          <p:cNvPr id="4" name="Footer Placeholder 3"/>
          <p:cNvSpPr>
            <a:spLocks noGrp="1"/>
          </p:cNvSpPr>
          <p:nvPr>
            <p:ph type="ftr" sz="quarter" idx="11"/>
          </p:nvPr>
        </p:nvSpPr>
        <p:spPr/>
        <p:txBody>
          <a:bodyPr/>
          <a:lstStyle/>
          <a:p>
            <a:endParaRPr lang="es-HN"/>
          </a:p>
        </p:txBody>
      </p:sp>
      <p:sp>
        <p:nvSpPr>
          <p:cNvPr id="5" name="Slide Number Placeholder 4"/>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56032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FBCC5-D7EF-4311-8EF4-A9B0F6DE5481}" type="datetimeFigureOut">
              <a:rPr lang="es-HN" smtClean="0"/>
              <a:t>21/4/2022</a:t>
            </a:fld>
            <a:endParaRPr lang="es-HN"/>
          </a:p>
        </p:txBody>
      </p:sp>
      <p:sp>
        <p:nvSpPr>
          <p:cNvPr id="3" name="Footer Placeholder 2"/>
          <p:cNvSpPr>
            <a:spLocks noGrp="1"/>
          </p:cNvSpPr>
          <p:nvPr>
            <p:ph type="ftr" sz="quarter" idx="11"/>
          </p:nvPr>
        </p:nvSpPr>
        <p:spPr/>
        <p:txBody>
          <a:bodyPr/>
          <a:lstStyle/>
          <a:p>
            <a:endParaRPr lang="es-HN"/>
          </a:p>
        </p:txBody>
      </p:sp>
      <p:sp>
        <p:nvSpPr>
          <p:cNvPr id="4" name="Slide Number Placeholder 3"/>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113856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DEEFBCC5-D7EF-4311-8EF4-A9B0F6DE5481}" type="datetimeFigureOut">
              <a:rPr lang="es-HN" smtClean="0"/>
              <a:t>21/4/2022</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15575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DEEFBCC5-D7EF-4311-8EF4-A9B0F6DE5481}" type="datetimeFigureOut">
              <a:rPr lang="es-HN" smtClean="0"/>
              <a:t>21/4/2022</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351261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FBCC5-D7EF-4311-8EF4-A9B0F6DE5481}" type="datetimeFigureOut">
              <a:rPr lang="es-HN" smtClean="0"/>
              <a:t>21/4/2022</a:t>
            </a:fld>
            <a:endParaRPr lang="es-H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77D1F-DA66-4F91-A500-D62A7FED844D}" type="slidenum">
              <a:rPr lang="es-HN" smtClean="0"/>
              <a:t>‹Nº›</a:t>
            </a:fld>
            <a:endParaRPr lang="es-HN"/>
          </a:p>
        </p:txBody>
      </p:sp>
    </p:spTree>
    <p:extLst>
      <p:ext uri="{BB962C8B-B14F-4D97-AF65-F5344CB8AC3E}">
        <p14:creationId xmlns:p14="http://schemas.microsoft.com/office/powerpoint/2010/main" val="2255814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r="61237"/>
          <a:stretch/>
        </p:blipFill>
        <p:spPr>
          <a:xfrm>
            <a:off x="0" y="2058536"/>
            <a:ext cx="1593130" cy="836706"/>
          </a:xfrm>
          <a:prstGeom prst="rect">
            <a:avLst/>
          </a:prstGeom>
        </p:spPr>
      </p:pic>
      <p:pic>
        <p:nvPicPr>
          <p:cNvPr id="6" name="Imagen 5">
            <a:extLst>
              <a:ext uri="{FF2B5EF4-FFF2-40B4-BE49-F238E27FC236}">
                <a16:creationId xmlns="" xmlns:a16="http://schemas.microsoft.com/office/drawing/2014/main" id="{5243903F-E42F-4027-B245-385E93D9AC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5977" y="1398814"/>
            <a:ext cx="5512046" cy="1486395"/>
          </a:xfrm>
          <a:prstGeom prst="rect">
            <a:avLst/>
          </a:prstGeom>
        </p:spPr>
      </p:pic>
      <p:pic>
        <p:nvPicPr>
          <p:cNvPr id="7" name="Imagen 6">
            <a:extLst>
              <a:ext uri="{FF2B5EF4-FFF2-40B4-BE49-F238E27FC236}">
                <a16:creationId xmlns="" xmlns:a16="http://schemas.microsoft.com/office/drawing/2014/main" id="{B73AABDF-B314-41AA-AF20-8DA44B5DF3FC}"/>
              </a:ext>
            </a:extLst>
          </p:cNvPr>
          <p:cNvPicPr>
            <a:picLocks noChangeAspect="1"/>
          </p:cNvPicPr>
          <p:nvPr/>
        </p:nvPicPr>
        <p:blipFill rotWithShape="1">
          <a:blip r:embed="rId2">
            <a:extLst>
              <a:ext uri="{28A0092B-C50C-407E-A947-70E740481C1C}">
                <a14:useLocalDpi xmlns:a14="http://schemas.microsoft.com/office/drawing/2010/main" val="0"/>
              </a:ext>
            </a:extLst>
          </a:blip>
          <a:srcRect l="56477" r="1"/>
          <a:stretch/>
        </p:blipFill>
        <p:spPr>
          <a:xfrm>
            <a:off x="7328022" y="2058536"/>
            <a:ext cx="1815977" cy="836706"/>
          </a:xfrm>
          <a:prstGeom prst="rect">
            <a:avLst/>
          </a:prstGeom>
        </p:spPr>
      </p:pic>
      <p:sp>
        <p:nvSpPr>
          <p:cNvPr id="8" name="Rectángulo 7">
            <a:extLst>
              <a:ext uri="{FF2B5EF4-FFF2-40B4-BE49-F238E27FC236}">
                <a16:creationId xmlns="" xmlns:a16="http://schemas.microsoft.com/office/drawing/2014/main" id="{B14FD3A5-1F05-4816-B745-9067335D9D44}"/>
              </a:ext>
            </a:extLst>
          </p:cNvPr>
          <p:cNvSpPr/>
          <p:nvPr/>
        </p:nvSpPr>
        <p:spPr>
          <a:xfrm flipV="1">
            <a:off x="-1" y="6410226"/>
            <a:ext cx="9143999" cy="447773"/>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sp>
        <p:nvSpPr>
          <p:cNvPr id="9" name="4 Subtítulo"/>
          <p:cNvSpPr txBox="1">
            <a:spLocks/>
          </p:cNvSpPr>
          <p:nvPr/>
        </p:nvSpPr>
        <p:spPr>
          <a:xfrm>
            <a:off x="2026037" y="3151760"/>
            <a:ext cx="5091921" cy="7042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HN" sz="1800" dirty="0" smtClean="0">
                <a:latin typeface="Trajan Pro" pitchFamily="18" charset="0"/>
              </a:rPr>
              <a:t>UNIDAD DE AUTORIZACIÓN DE TERCEROS</a:t>
            </a:r>
          </a:p>
          <a:p>
            <a:pPr marL="0" indent="0" algn="ctr">
              <a:buNone/>
            </a:pPr>
            <a:r>
              <a:rPr lang="es-HN" sz="1800" dirty="0" smtClean="0">
                <a:latin typeface="Trajan Pro" pitchFamily="18" charset="0"/>
              </a:rPr>
              <a:t>SENASA-HONDURAS</a:t>
            </a:r>
            <a:endParaRPr lang="es-HN" sz="1800" dirty="0">
              <a:latin typeface="Trajan Pro" pitchFamily="18" charset="0"/>
            </a:endParaRPr>
          </a:p>
        </p:txBody>
      </p:sp>
      <p:sp>
        <p:nvSpPr>
          <p:cNvPr id="10" name="4 Subtítulo"/>
          <p:cNvSpPr txBox="1">
            <a:spLocks/>
          </p:cNvSpPr>
          <p:nvPr/>
        </p:nvSpPr>
        <p:spPr>
          <a:xfrm>
            <a:off x="5606108" y="5340096"/>
            <a:ext cx="3085260" cy="836507"/>
          </a:xfrm>
          <a:prstGeom prst="rect">
            <a:avLst/>
          </a:prstGeom>
          <a:solidFill>
            <a:srgbClr val="6AC5D1"/>
          </a:solidFill>
        </p:spPr>
        <p:style>
          <a:lnRef idx="2">
            <a:schemeClr val="accent6"/>
          </a:lnRef>
          <a:fillRef idx="1">
            <a:schemeClr val="lt1"/>
          </a:fillRef>
          <a:effectRef idx="0">
            <a:schemeClr val="accent6"/>
          </a:effectRef>
          <a:fontRef idx="minor">
            <a:schemeClr val="dk1"/>
          </a:fontRef>
        </p:style>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s-HN" sz="900" dirty="0" smtClean="0">
                <a:latin typeface="Verdana" panose="020B0604030504040204" pitchFamily="34" charset="0"/>
                <a:ea typeface="Verdana" panose="020B0604030504040204" pitchFamily="34" charset="0"/>
                <a:cs typeface="Arial" panose="020B0604020202020204" pitchFamily="34" charset="0"/>
              </a:rPr>
              <a:t>Dr. Howard A. Padgett</a:t>
            </a:r>
          </a:p>
          <a:p>
            <a:pPr marL="0" indent="0">
              <a:lnSpc>
                <a:spcPct val="100000"/>
              </a:lnSpc>
              <a:buNone/>
            </a:pPr>
            <a:r>
              <a:rPr lang="es-HN" sz="900" dirty="0" smtClean="0">
                <a:latin typeface="Verdana" panose="020B0604030504040204" pitchFamily="34" charset="0"/>
                <a:ea typeface="Verdana" panose="020B0604030504040204" pitchFamily="34" charset="0"/>
                <a:cs typeface="Arial" panose="020B0604020202020204" pitchFamily="34" charset="0"/>
              </a:rPr>
              <a:t>Jefe de la Unidad de Autorización de terceros-SENASA </a:t>
            </a:r>
          </a:p>
          <a:p>
            <a:pPr marL="0" indent="0">
              <a:lnSpc>
                <a:spcPct val="100000"/>
              </a:lnSpc>
              <a:buNone/>
            </a:pPr>
            <a:r>
              <a:rPr lang="es-HN" sz="900" dirty="0" smtClean="0">
                <a:latin typeface="Verdana" panose="020B0604030504040204" pitchFamily="34" charset="0"/>
                <a:ea typeface="Verdana" panose="020B0604030504040204" pitchFamily="34" charset="0"/>
                <a:cs typeface="Arial" panose="020B0604020202020204" pitchFamily="34" charset="0"/>
              </a:rPr>
              <a:t> Junio del 2021</a:t>
            </a:r>
          </a:p>
        </p:txBody>
      </p:sp>
    </p:spTree>
    <p:extLst>
      <p:ext uri="{BB962C8B-B14F-4D97-AF65-F5344CB8AC3E}">
        <p14:creationId xmlns:p14="http://schemas.microsoft.com/office/powerpoint/2010/main" val="323541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1878051" y="351095"/>
            <a:ext cx="5376672" cy="369332"/>
          </a:xfrm>
          <a:prstGeom prst="rect">
            <a:avLst/>
          </a:prstGeom>
          <a:noFill/>
        </p:spPr>
        <p:txBody>
          <a:bodyPr wrap="square" rtlCol="0">
            <a:spAutoFit/>
          </a:bodyPr>
          <a:lstStyle/>
          <a:p>
            <a:pPr algn="ctr"/>
            <a:r>
              <a:rPr lang="es-HN" dirty="0" smtClean="0"/>
              <a:t>UNIDAD DE AUTORIZACIÓN DE TERCEROS</a:t>
            </a:r>
            <a:endParaRPr lang="es-ES" dirty="0"/>
          </a:p>
        </p:txBody>
      </p:sp>
      <p:sp>
        <p:nvSpPr>
          <p:cNvPr id="6" name="CuadroTexto 5"/>
          <p:cNvSpPr txBox="1"/>
          <p:nvPr/>
        </p:nvSpPr>
        <p:spPr>
          <a:xfrm>
            <a:off x="153344" y="1078303"/>
            <a:ext cx="8826087" cy="4664130"/>
          </a:xfrm>
          <a:prstGeom prst="rect">
            <a:avLst/>
          </a:prstGeom>
          <a:noFill/>
        </p:spPr>
        <p:txBody>
          <a:bodyPr wrap="square" rtlCol="0">
            <a:spAutoFit/>
          </a:bodyPr>
          <a:lstStyle/>
          <a:p>
            <a:pPr marL="342900" indent="-342900" algn="just">
              <a:buFont typeface="+mj-lt"/>
              <a:buAutoNum type="alphaUcPeriod"/>
            </a:pPr>
            <a:r>
              <a:rPr lang="es-HN" dirty="0"/>
              <a:t>BASES </a:t>
            </a:r>
            <a:r>
              <a:rPr lang="es-HN" dirty="0" smtClean="0"/>
              <a:t>FUNDAMENTALES:</a:t>
            </a:r>
            <a:endParaRPr lang="es-ES" dirty="0"/>
          </a:p>
          <a:p>
            <a:pPr algn="just"/>
            <a:endParaRPr lang="es-HN" dirty="0" smtClean="0"/>
          </a:p>
          <a:p>
            <a:pPr marL="800100" lvl="1" indent="-342900" algn="just">
              <a:buFont typeface="+mj-lt"/>
              <a:buAutoNum type="arabicPeriod"/>
            </a:pPr>
            <a:r>
              <a:rPr lang="es-HN" dirty="0" smtClean="0"/>
              <a:t>La </a:t>
            </a:r>
            <a:r>
              <a:rPr lang="es-HN" dirty="0"/>
              <a:t>Autorización, Oficialización, Delegación, Acreditación, </a:t>
            </a:r>
            <a:r>
              <a:rPr lang="es-HN" dirty="0" smtClean="0"/>
              <a:t>Servicios Delegados, son </a:t>
            </a:r>
            <a:r>
              <a:rPr lang="es-HN" dirty="0"/>
              <a:t>términos para definir el reconocimiento que el Servicio Oficial hace a personas naturales o jurídicas que han recibido la capacitación requerida y han demostrado su competencia y educación formal, experiencia, habilidad, idoneidad y el conocimiento para ejecutar funciones Oficiales, según los lineamientos establecidos por dicha </a:t>
            </a:r>
            <a:r>
              <a:rPr lang="es-HN" dirty="0" smtClean="0"/>
              <a:t>autoridad. El termino Autorización de Terceros es la denominación precisa que el acuerdo al acuerdo C.D. SENASA 006-2020, Reglamento de Autorización de Terceros define para ser usada del momento de su publicación en la gaceta.</a:t>
            </a:r>
          </a:p>
          <a:p>
            <a:pPr marL="800100" lvl="1" indent="-342900" algn="just">
              <a:buFont typeface="+mj-lt"/>
              <a:buAutoNum type="arabicPeriod"/>
            </a:pPr>
            <a:endParaRPr lang="es-HN" dirty="0" smtClean="0"/>
          </a:p>
          <a:p>
            <a:pPr marL="800100" lvl="1" indent="-342900" algn="just">
              <a:buFont typeface="+mj-lt"/>
              <a:buAutoNum type="arabicPeriod"/>
            </a:pPr>
            <a:r>
              <a:rPr lang="es-ES" dirty="0" smtClean="0"/>
              <a:t>Desde </a:t>
            </a:r>
            <a:r>
              <a:rPr lang="es-ES" dirty="0"/>
              <a:t>1998 se inicia en los Servicios Veterinarios de Centro América, un proceso de privatización de los servicios veterinarios oficiales, de manera que los mismos pudiesen ejecutarse por Médicos Veterinarios, Técnicos y personas particulares en apoyo al servicio Oficial de cada país, normado y supervisado por este. </a:t>
            </a:r>
            <a:endParaRPr lang="es-HN" dirty="0" smtClean="0"/>
          </a:p>
          <a:p>
            <a:pPr marL="285750" indent="-285750" algn="just">
              <a:buFont typeface="Arial" panose="020B0604020202020204" pitchFamily="34" charset="0"/>
              <a:buChar char="•"/>
            </a:pPr>
            <a:endParaRPr lang="es-ES" dirty="0"/>
          </a:p>
        </p:txBody>
      </p:sp>
    </p:spTree>
    <p:extLst>
      <p:ext uri="{BB962C8B-B14F-4D97-AF65-F5344CB8AC3E}">
        <p14:creationId xmlns:p14="http://schemas.microsoft.com/office/powerpoint/2010/main" val="3068545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6" name="CuadroTexto 5"/>
          <p:cNvSpPr txBox="1"/>
          <p:nvPr/>
        </p:nvSpPr>
        <p:spPr>
          <a:xfrm>
            <a:off x="392948" y="1078303"/>
            <a:ext cx="8300116" cy="3970318"/>
          </a:xfrm>
          <a:prstGeom prst="rect">
            <a:avLst/>
          </a:prstGeom>
          <a:noFill/>
        </p:spPr>
        <p:txBody>
          <a:bodyPr wrap="square" rtlCol="0">
            <a:spAutoFit/>
          </a:bodyPr>
          <a:lstStyle/>
          <a:p>
            <a:pPr marL="342900" indent="-342900" algn="just">
              <a:buFont typeface="+mj-lt"/>
              <a:buAutoNum type="alphaUcPeriod" startAt="2"/>
            </a:pPr>
            <a:r>
              <a:rPr lang="es-HN" dirty="0" smtClean="0"/>
              <a:t>SU ALCANCE:</a:t>
            </a:r>
            <a:endParaRPr lang="es-ES" dirty="0"/>
          </a:p>
          <a:p>
            <a:pPr algn="just"/>
            <a:endParaRPr lang="es-HN" dirty="0" smtClean="0"/>
          </a:p>
          <a:p>
            <a:pPr marL="800100" lvl="1" indent="-342900" algn="just">
              <a:buFont typeface="+mj-lt"/>
              <a:buAutoNum type="arabicPeriod"/>
            </a:pPr>
            <a:r>
              <a:rPr lang="es-ES" dirty="0"/>
              <a:t>Con la modernización de los servicios, la firma de convenios comerciales del país, el aumento en los compromisos estatales a nivel nacional e internacional; la autorización ha venido adquiriendo una mayor importancia, hasta demandar hoy de un colectivo de personas idóneas, técnicos, profesionales y empresas que se desempeñen en el campo de la agricultura, ganadería,  porcinocultura, avicultura, acuacultura,  apicultura en actividades relacionadas con Brucelosis y Tuberculosis, Inocuidad de los Alimentos, Bienestar Animal, Rastreabilidad, </a:t>
            </a:r>
            <a:r>
              <a:rPr lang="es-ES" dirty="0" smtClean="0"/>
              <a:t>Inspección Fitosanitarias, Auditorias en Bioseguridad, Control de calidad, en </a:t>
            </a:r>
            <a:r>
              <a:rPr lang="es-ES" dirty="0"/>
              <a:t>Medicamentos Veterinarios, Sanidad Vegetal, Cuarentena Agropecuaria, Laboratorios de Análisis y Diagnóstico, </a:t>
            </a:r>
            <a:r>
              <a:rPr lang="es-ES" dirty="0" smtClean="0"/>
              <a:t>Inocuidad Agroalimentaria, entre </a:t>
            </a:r>
            <a:r>
              <a:rPr lang="es-ES" dirty="0"/>
              <a:t>otros. </a:t>
            </a:r>
          </a:p>
          <a:p>
            <a:pPr marL="800100" lvl="1" indent="-342900" algn="just">
              <a:buFont typeface="+mj-lt"/>
              <a:buAutoNum type="arabicPeriod"/>
            </a:pPr>
            <a:endParaRPr lang="es-ES" dirty="0"/>
          </a:p>
        </p:txBody>
      </p:sp>
    </p:spTree>
    <p:extLst>
      <p:ext uri="{BB962C8B-B14F-4D97-AF65-F5344CB8AC3E}">
        <p14:creationId xmlns:p14="http://schemas.microsoft.com/office/powerpoint/2010/main" val="308705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1084230" y="330858"/>
            <a:ext cx="7032146" cy="369332"/>
          </a:xfrm>
          <a:prstGeom prst="rect">
            <a:avLst/>
          </a:prstGeom>
          <a:noFill/>
        </p:spPr>
        <p:txBody>
          <a:bodyPr wrap="square" rtlCol="0">
            <a:spAutoFit/>
          </a:bodyPr>
          <a:lstStyle/>
          <a:p>
            <a:pPr algn="ctr"/>
            <a:r>
              <a:rPr lang="es-HN" dirty="0" smtClean="0"/>
              <a:t>UNIDAD DE AUTORIZACIÓN DE TERCEROS</a:t>
            </a:r>
            <a:endParaRPr lang="es-ES" dirty="0"/>
          </a:p>
        </p:txBody>
      </p:sp>
      <p:sp>
        <p:nvSpPr>
          <p:cNvPr id="6" name="CuadroTexto 5"/>
          <p:cNvSpPr txBox="1"/>
          <p:nvPr/>
        </p:nvSpPr>
        <p:spPr>
          <a:xfrm>
            <a:off x="595224" y="1078302"/>
            <a:ext cx="8010158" cy="4247317"/>
          </a:xfrm>
          <a:prstGeom prst="rect">
            <a:avLst/>
          </a:prstGeom>
          <a:noFill/>
        </p:spPr>
        <p:txBody>
          <a:bodyPr wrap="square" rtlCol="0">
            <a:spAutoFit/>
          </a:bodyPr>
          <a:lstStyle/>
          <a:p>
            <a:pPr marL="342900" lvl="0" indent="-342900" algn="just">
              <a:buFont typeface="+mj-lt"/>
              <a:buAutoNum type="alphaUcPeriod" startAt="4"/>
            </a:pPr>
            <a:r>
              <a:rPr lang="es-ES" dirty="0"/>
              <a:t>LEGISLACIÓN RELEVANTE </a:t>
            </a:r>
          </a:p>
          <a:p>
            <a:pPr algn="just"/>
            <a:endParaRPr lang="es-HN" dirty="0" smtClean="0"/>
          </a:p>
          <a:p>
            <a:pPr marL="800100" lvl="1" indent="-342900" algn="just">
              <a:buFont typeface="+mj-lt"/>
              <a:buAutoNum type="arabicPeriod"/>
            </a:pPr>
            <a:r>
              <a:rPr lang="es-HN" dirty="0" smtClean="0"/>
              <a:t>Ley </a:t>
            </a:r>
            <a:r>
              <a:rPr lang="es-HN" dirty="0"/>
              <a:t>Fitozoosanitaria, decreto 157-94, del 13 de enero de 1995, en el Título quinto, de la acreditación Fitozoosanitaria, capitulo único, de los artículos 25, 26 y 27.</a:t>
            </a:r>
          </a:p>
          <a:p>
            <a:pPr marL="800100" lvl="1" indent="-342900" algn="just">
              <a:buFont typeface="+mj-lt"/>
              <a:buAutoNum type="arabicPeriod"/>
            </a:pPr>
            <a:r>
              <a:rPr lang="es-HN" dirty="0" smtClean="0"/>
              <a:t>Ley Fitozoosanitaria modificada, </a:t>
            </a:r>
            <a:r>
              <a:rPr lang="es-HN" dirty="0"/>
              <a:t>decreto 344-2005, del 29 de diciembre del 2005, en los artículos 25 y 26.</a:t>
            </a:r>
          </a:p>
          <a:p>
            <a:pPr marL="800100" lvl="1" indent="-342900" algn="just">
              <a:buFont typeface="+mj-lt"/>
              <a:buAutoNum type="arabicPeriod"/>
            </a:pPr>
            <a:r>
              <a:rPr lang="es-HN" dirty="0" smtClean="0"/>
              <a:t>Reglamento </a:t>
            </a:r>
            <a:r>
              <a:rPr lang="es-HN" dirty="0"/>
              <a:t>de Autorización de Terceros, Acuerdo C.D. SENASA 006-2020, de 14 de septiembre del 2020.</a:t>
            </a:r>
          </a:p>
          <a:p>
            <a:pPr marL="800100" lvl="1" indent="-342900" algn="just">
              <a:buFont typeface="+mj-lt"/>
              <a:buAutoNum type="arabicPeriod"/>
            </a:pPr>
            <a:r>
              <a:rPr lang="es-HN" dirty="0"/>
              <a:t>Decreto Ejecutivo No. PCM-15 2020, Creación del Servicio Nacional de Sanidad e Inocuidad Agroalimentaria (SENASA)</a:t>
            </a:r>
          </a:p>
          <a:p>
            <a:pPr marL="800100" lvl="1" indent="-342900" algn="just">
              <a:buFont typeface="+mj-lt"/>
              <a:buAutoNum type="arabicPeriod"/>
            </a:pPr>
            <a:r>
              <a:rPr lang="es-HN" dirty="0"/>
              <a:t>Manual de Autorización de Terceros en Auditorias de Bioseguridad, Toma y Envío de muestras, Código SENASA-SA/PAN-UAT-MAN-2021-01, Rev. </a:t>
            </a:r>
            <a:r>
              <a:rPr lang="es-HN" dirty="0" smtClean="0"/>
              <a:t>1</a:t>
            </a:r>
          </a:p>
          <a:p>
            <a:pPr marL="800100" lvl="1" indent="-342900" algn="just">
              <a:buFont typeface="+mj-lt"/>
              <a:buAutoNum type="arabicPeriod"/>
            </a:pPr>
            <a:r>
              <a:rPr lang="es-HN" dirty="0" smtClean="0"/>
              <a:t>Manual de procesos y procedimientos para la Autorización de Actividades en el área agropecuaria, Código SENASA UAT-MPP-01-2021, </a:t>
            </a:r>
            <a:r>
              <a:rPr lang="es-HN" dirty="0" err="1" smtClean="0"/>
              <a:t>Rev</a:t>
            </a:r>
            <a:r>
              <a:rPr lang="es-HN" dirty="0" smtClean="0"/>
              <a:t> 1</a:t>
            </a:r>
          </a:p>
        </p:txBody>
      </p:sp>
    </p:spTree>
    <p:extLst>
      <p:ext uri="{BB962C8B-B14F-4D97-AF65-F5344CB8AC3E}">
        <p14:creationId xmlns:p14="http://schemas.microsoft.com/office/powerpoint/2010/main" val="1714172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1091161" y="330858"/>
            <a:ext cx="7080914" cy="369332"/>
          </a:xfrm>
          <a:prstGeom prst="rect">
            <a:avLst/>
          </a:prstGeom>
          <a:noFill/>
        </p:spPr>
        <p:txBody>
          <a:bodyPr wrap="square" rtlCol="0">
            <a:spAutoFit/>
          </a:bodyPr>
          <a:lstStyle/>
          <a:p>
            <a:pPr algn="ctr"/>
            <a:r>
              <a:rPr lang="es-HN" dirty="0" smtClean="0"/>
              <a:t>UNIDAD DE AUTORIZACIÓN DE TERCEROS</a:t>
            </a:r>
            <a:endParaRPr lang="es-ES" dirty="0"/>
          </a:p>
        </p:txBody>
      </p:sp>
      <p:sp>
        <p:nvSpPr>
          <p:cNvPr id="6" name="CuadroTexto 5"/>
          <p:cNvSpPr txBox="1"/>
          <p:nvPr/>
        </p:nvSpPr>
        <p:spPr>
          <a:xfrm>
            <a:off x="595224" y="1078302"/>
            <a:ext cx="8072788" cy="4247317"/>
          </a:xfrm>
          <a:prstGeom prst="rect">
            <a:avLst/>
          </a:prstGeom>
          <a:noFill/>
        </p:spPr>
        <p:txBody>
          <a:bodyPr wrap="square" rtlCol="0">
            <a:spAutoFit/>
          </a:bodyPr>
          <a:lstStyle/>
          <a:p>
            <a:pPr marL="342900" lvl="0" indent="-342900" algn="just">
              <a:buFont typeface="+mj-lt"/>
              <a:buAutoNum type="alphaUcPeriod" startAt="5"/>
            </a:pPr>
            <a:r>
              <a:rPr lang="es-ES" dirty="0" smtClean="0"/>
              <a:t>SU JUSTIFICACIÓN:</a:t>
            </a:r>
          </a:p>
          <a:p>
            <a:pPr marL="800100" lvl="1" indent="-342900" algn="just">
              <a:buFont typeface="+mj-lt"/>
              <a:buAutoNum type="arabicPeriod"/>
            </a:pPr>
            <a:r>
              <a:rPr lang="es-ES" dirty="0"/>
              <a:t>En razón de la necesidad de cobertura, compromisos que la institución ha adquirido, así como la obligatoriedad de mantener un servicio acorde con las exigencias de la época, es invaluable el aporte que la AUTORIZACIÓN le viene a dar al país, al amparo de la gestión ejercida en los diferentes programas que tiene el SENASA. </a:t>
            </a:r>
          </a:p>
          <a:p>
            <a:pPr marL="800100" lvl="1" indent="-342900" algn="just">
              <a:buFont typeface="+mj-lt"/>
              <a:buAutoNum type="arabicPeriod"/>
            </a:pPr>
            <a:r>
              <a:rPr lang="es-ES" dirty="0"/>
              <a:t>La prevención de las enfermedades exóticas, el control de las que ya existen en el país y su disminución en su incidencia, son apenas parte del impacto en la salud de los animales, de las personas y el mejoramiento en la economía nacional. </a:t>
            </a:r>
          </a:p>
          <a:p>
            <a:pPr marL="800100" lvl="1" indent="-342900" algn="just">
              <a:buFont typeface="+mj-lt"/>
              <a:buAutoNum type="arabicPeriod"/>
            </a:pPr>
            <a:r>
              <a:rPr lang="es-ES" dirty="0"/>
              <a:t>Finalmente, con la AUTORIZACIÓN, el SENASA logra contar con un sector particular, reconocido, debidamente formalizado, que le permite un gran aporte para una mayor cobertura en sus servicios. </a:t>
            </a:r>
          </a:p>
          <a:p>
            <a:pPr marL="342900" lvl="0" indent="-342900" algn="just">
              <a:buFont typeface="+mj-lt"/>
              <a:buAutoNum type="alphaUcPeriod" startAt="5"/>
            </a:pPr>
            <a:endParaRPr lang="es-ES" dirty="0"/>
          </a:p>
          <a:p>
            <a:pPr algn="just"/>
            <a:endParaRPr lang="es-HN" dirty="0" smtClean="0"/>
          </a:p>
        </p:txBody>
      </p:sp>
    </p:spTree>
    <p:extLst>
      <p:ext uri="{BB962C8B-B14F-4D97-AF65-F5344CB8AC3E}">
        <p14:creationId xmlns:p14="http://schemas.microsoft.com/office/powerpoint/2010/main" val="3631123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990191" y="208250"/>
            <a:ext cx="7239409" cy="369332"/>
          </a:xfrm>
          <a:prstGeom prst="rect">
            <a:avLst/>
          </a:prstGeom>
          <a:noFill/>
        </p:spPr>
        <p:txBody>
          <a:bodyPr wrap="square" rtlCol="0">
            <a:spAutoFit/>
          </a:bodyPr>
          <a:lstStyle/>
          <a:p>
            <a:pPr algn="ctr"/>
            <a:r>
              <a:rPr lang="es-HN" dirty="0" smtClean="0"/>
              <a:t>UNIDAD DE AUTORIZACIÓN DE TERCEROS</a:t>
            </a:r>
            <a:endParaRPr lang="es-ES" dirty="0"/>
          </a:p>
        </p:txBody>
      </p:sp>
      <p:sp>
        <p:nvSpPr>
          <p:cNvPr id="6" name="CuadroTexto 5"/>
          <p:cNvSpPr txBox="1"/>
          <p:nvPr/>
        </p:nvSpPr>
        <p:spPr>
          <a:xfrm>
            <a:off x="595224" y="1078302"/>
            <a:ext cx="8022684" cy="4616648"/>
          </a:xfrm>
          <a:prstGeom prst="rect">
            <a:avLst/>
          </a:prstGeom>
          <a:noFill/>
        </p:spPr>
        <p:txBody>
          <a:bodyPr wrap="square" rtlCol="0">
            <a:spAutoFit/>
          </a:bodyPr>
          <a:lstStyle/>
          <a:p>
            <a:pPr marL="342900" lvl="0" indent="-342900" algn="just">
              <a:buFont typeface="+mj-lt"/>
              <a:buAutoNum type="alphaUcPeriod" startAt="6"/>
            </a:pPr>
            <a:r>
              <a:rPr lang="es-ES" dirty="0" smtClean="0"/>
              <a:t>SU VISIÓN:</a:t>
            </a:r>
          </a:p>
          <a:p>
            <a:pPr lvl="1" algn="just"/>
            <a:r>
              <a:rPr lang="es-ES" dirty="0"/>
              <a:t>Dar </a:t>
            </a:r>
            <a:r>
              <a:rPr lang="es-HN" dirty="0"/>
              <a:t>respuesta a las exigencias nacionales e internacionales, orientadas a los requerimientos comerciales, a la vigilancia epidemiológica animal y vegetal; a la protección animal y vegetal, </a:t>
            </a:r>
            <a:r>
              <a:rPr lang="es-HN" dirty="0" smtClean="0"/>
              <a:t>a la inocuidad de los alimentos, al </a:t>
            </a:r>
            <a:r>
              <a:rPr lang="es-HN" dirty="0"/>
              <a:t>medio ambiente, la salud pública y a la movilización de animales y productos </a:t>
            </a:r>
            <a:r>
              <a:rPr lang="es-HN" dirty="0" smtClean="0"/>
              <a:t>vegetales, siendo </a:t>
            </a:r>
            <a:r>
              <a:rPr lang="es-HN" dirty="0"/>
              <a:t>una alternativa, para las personas naturales o </a:t>
            </a:r>
            <a:r>
              <a:rPr lang="es-HN" dirty="0" smtClean="0"/>
              <a:t>jurídicas, </a:t>
            </a:r>
            <a:r>
              <a:rPr lang="es-HN" dirty="0"/>
              <a:t>ente técnico o profesional, de </a:t>
            </a:r>
            <a:r>
              <a:rPr lang="es-HN" dirty="0" smtClean="0"/>
              <a:t>fuente </a:t>
            </a:r>
            <a:r>
              <a:rPr lang="es-HN" dirty="0"/>
              <a:t>de trabajo y </a:t>
            </a:r>
            <a:r>
              <a:rPr lang="es-HN" dirty="0" smtClean="0"/>
              <a:t>oportunidad </a:t>
            </a:r>
            <a:r>
              <a:rPr lang="es-HN" dirty="0"/>
              <a:t>de brindarle un servicio al </a:t>
            </a:r>
            <a:r>
              <a:rPr lang="es-HN" dirty="0" smtClean="0"/>
              <a:t>Estado, </a:t>
            </a:r>
            <a:r>
              <a:rPr lang="es-HN" dirty="0"/>
              <a:t>financiado este mismo de manera particular, </a:t>
            </a:r>
            <a:r>
              <a:rPr lang="es-HN" b="1" u="sng" dirty="0"/>
              <a:t>y al gobierno le permite de esta manera resolver la cobertura de los servicios</a:t>
            </a:r>
            <a:r>
              <a:rPr lang="es-HN" b="1" u="sng" dirty="0" smtClean="0"/>
              <a:t>.</a:t>
            </a:r>
          </a:p>
          <a:p>
            <a:pPr lvl="1" algn="just"/>
            <a:endParaRPr lang="es-HN" sz="1600" dirty="0"/>
          </a:p>
          <a:p>
            <a:pPr lvl="1" algn="just"/>
            <a:r>
              <a:rPr lang="es-HN" sz="1600" dirty="0" smtClean="0"/>
              <a:t>SU MISIÓN:</a:t>
            </a:r>
          </a:p>
          <a:p>
            <a:pPr lvl="1" algn="just"/>
            <a:r>
              <a:rPr lang="es-ES" sz="1600" dirty="0"/>
              <a:t>Organizar los servicios de Autorización a nivel nacional brindados por el SENASA en diferentes áreas y dependencias, e integrarlos en un único lineamiento técnico administrativo de manera que facilite la operatividad y brinde los servicios al usuario en el contexto de la eficiencia, eficacia y calidad en procura de la excelencia.</a:t>
            </a:r>
          </a:p>
          <a:p>
            <a:pPr lvl="1" algn="just"/>
            <a:endParaRPr lang="es-ES" dirty="0"/>
          </a:p>
          <a:p>
            <a:pPr algn="just"/>
            <a:endParaRPr lang="es-HN" dirty="0" smtClean="0"/>
          </a:p>
        </p:txBody>
      </p:sp>
    </p:spTree>
    <p:extLst>
      <p:ext uri="{BB962C8B-B14F-4D97-AF65-F5344CB8AC3E}">
        <p14:creationId xmlns:p14="http://schemas.microsoft.com/office/powerpoint/2010/main" val="273640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1136036" y="424472"/>
            <a:ext cx="7044338" cy="369332"/>
          </a:xfrm>
          <a:prstGeom prst="rect">
            <a:avLst/>
          </a:prstGeom>
          <a:noFill/>
        </p:spPr>
        <p:txBody>
          <a:bodyPr wrap="square" rtlCol="0">
            <a:spAutoFit/>
          </a:bodyPr>
          <a:lstStyle/>
          <a:p>
            <a:pPr algn="ctr"/>
            <a:r>
              <a:rPr lang="es-HN" dirty="0" smtClean="0"/>
              <a:t>UNIDAD DE AUTORIZACIÓN DE TERCEROS</a:t>
            </a:r>
            <a:endParaRPr lang="es-ES" dirty="0"/>
          </a:p>
        </p:txBody>
      </p:sp>
      <p:sp>
        <p:nvSpPr>
          <p:cNvPr id="6" name="CuadroTexto 5"/>
          <p:cNvSpPr txBox="1"/>
          <p:nvPr/>
        </p:nvSpPr>
        <p:spPr>
          <a:xfrm>
            <a:off x="560718" y="1055711"/>
            <a:ext cx="8194975" cy="3939540"/>
          </a:xfrm>
          <a:prstGeom prst="rect">
            <a:avLst/>
          </a:prstGeom>
          <a:noFill/>
        </p:spPr>
        <p:txBody>
          <a:bodyPr wrap="square" rtlCol="0">
            <a:spAutoFit/>
          </a:bodyPr>
          <a:lstStyle/>
          <a:p>
            <a:pPr marL="342900" lvl="0" indent="-342900" algn="just">
              <a:buFont typeface="+mj-lt"/>
              <a:buAutoNum type="alphaUcPeriod" startAt="7"/>
            </a:pPr>
            <a:r>
              <a:rPr lang="es-ES" dirty="0" smtClean="0"/>
              <a:t>SUS OBJETIVOS:</a:t>
            </a:r>
          </a:p>
          <a:p>
            <a:pPr lvl="1" algn="just"/>
            <a:r>
              <a:rPr lang="es-ES" dirty="0"/>
              <a:t> </a:t>
            </a:r>
            <a:endParaRPr lang="es-ES" sz="1600" dirty="0"/>
          </a:p>
          <a:p>
            <a:pPr marL="742950" lvl="1" indent="-285750" algn="just">
              <a:buFont typeface="Arial" panose="020B0604020202020204" pitchFamily="34" charset="0"/>
              <a:buChar char="•"/>
            </a:pPr>
            <a:r>
              <a:rPr lang="es-ES" dirty="0"/>
              <a:t>Fortalecer la Unidad de Autorización de Terceros de manera que su posicionamiento en el marco de los servicios profesionales a nivel  nacional repercuta a nivel internacional, constituyéndose a su vez en una alianza oficial / particular de beneficio para ambos y por consiguiente para el país. </a:t>
            </a:r>
            <a:endParaRPr lang="es-ES" dirty="0" smtClean="0"/>
          </a:p>
          <a:p>
            <a:pPr lvl="1" algn="just"/>
            <a:endParaRPr lang="es-ES" sz="1600" dirty="0"/>
          </a:p>
          <a:p>
            <a:pPr marL="742950" lvl="1" indent="-285750" algn="just">
              <a:buFont typeface="Arial" panose="020B0604020202020204" pitchFamily="34" charset="0"/>
              <a:buChar char="•"/>
            </a:pPr>
            <a:r>
              <a:rPr lang="es-ES" dirty="0"/>
              <a:t>Contribuir con la Certificación y Autorización de personas naturales o jurídicas que ofrezcan servicios de inspección y certificación de aquellas tareas delegadas a ellos por determinación del SENASA, sean estos públicos o privados, nacionales o extranjeros, en cualquiera de las actividades específicas que brinde el SENASA.</a:t>
            </a:r>
            <a:endParaRPr lang="es-ES" sz="1600" dirty="0"/>
          </a:p>
          <a:p>
            <a:pPr lvl="1" algn="just"/>
            <a:endParaRPr lang="es-ES" dirty="0"/>
          </a:p>
          <a:p>
            <a:pPr algn="just"/>
            <a:endParaRPr lang="es-HN" dirty="0" smtClean="0"/>
          </a:p>
        </p:txBody>
      </p:sp>
    </p:spTree>
    <p:extLst>
      <p:ext uri="{BB962C8B-B14F-4D97-AF65-F5344CB8AC3E}">
        <p14:creationId xmlns:p14="http://schemas.microsoft.com/office/powerpoint/2010/main" val="2272383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1031903" y="353932"/>
            <a:ext cx="7215026" cy="382605"/>
          </a:xfrm>
          <a:prstGeom prst="rect">
            <a:avLst/>
          </a:prstGeom>
          <a:noFill/>
        </p:spPr>
        <p:txBody>
          <a:bodyPr wrap="square" rtlCol="0">
            <a:spAutoFit/>
          </a:bodyPr>
          <a:lstStyle/>
          <a:p>
            <a:pPr algn="ctr"/>
            <a:r>
              <a:rPr lang="es-HN" dirty="0" smtClean="0"/>
              <a:t>UNIDAD DE AUTORIZACIÓN DE TERCEROS</a:t>
            </a:r>
            <a:endParaRPr lang="es-ES" dirty="0"/>
          </a:p>
        </p:txBody>
      </p:sp>
      <p:sp>
        <p:nvSpPr>
          <p:cNvPr id="6" name="CuadroTexto 5"/>
          <p:cNvSpPr txBox="1"/>
          <p:nvPr/>
        </p:nvSpPr>
        <p:spPr>
          <a:xfrm>
            <a:off x="560718" y="1055711"/>
            <a:ext cx="8157397" cy="4718788"/>
          </a:xfrm>
          <a:prstGeom prst="rect">
            <a:avLst/>
          </a:prstGeom>
          <a:noFill/>
        </p:spPr>
        <p:txBody>
          <a:bodyPr wrap="square" rtlCol="0">
            <a:spAutoFit/>
          </a:bodyPr>
          <a:lstStyle/>
          <a:p>
            <a:pPr marL="342900" lvl="0" indent="-342900" algn="just">
              <a:buFont typeface="+mj-lt"/>
              <a:buAutoNum type="alphaUcPeriod" startAt="7"/>
            </a:pPr>
            <a:r>
              <a:rPr lang="es-ES" dirty="0" smtClean="0"/>
              <a:t>SUS METAS:</a:t>
            </a:r>
          </a:p>
          <a:p>
            <a:pPr marL="742950" lvl="1" indent="-285750" algn="just">
              <a:buFont typeface="Arial" panose="020B0604020202020204" pitchFamily="34" charset="0"/>
              <a:buChar char="•"/>
            </a:pPr>
            <a:r>
              <a:rPr lang="es-ES" sz="1600" dirty="0"/>
              <a:t> Planear, organizar, dirigir y controlar las actividades propias del proceso de autorización</a:t>
            </a:r>
          </a:p>
          <a:p>
            <a:pPr marL="742950" lvl="1" indent="-285750" algn="just">
              <a:buFont typeface="Arial" panose="020B0604020202020204" pitchFamily="34" charset="0"/>
              <a:buChar char="•"/>
            </a:pPr>
            <a:r>
              <a:rPr lang="es-ES" sz="1600" dirty="0"/>
              <a:t>Coordinar con las Direcciones Técnicas, Oficinas Regionales, Jefaturas de Programas y otras instancias el seguimiento, supervisión y fiscalización del personal y entes </a:t>
            </a:r>
            <a:r>
              <a:rPr lang="es-ES" sz="1600" dirty="0" smtClean="0"/>
              <a:t>autorizados</a:t>
            </a:r>
            <a:endParaRPr lang="es-HN" dirty="0"/>
          </a:p>
          <a:p>
            <a:pPr marL="742950" lvl="1" indent="-285750" algn="just">
              <a:buFont typeface="Arial" panose="020B0604020202020204" pitchFamily="34" charset="0"/>
              <a:buChar char="•"/>
            </a:pPr>
            <a:r>
              <a:rPr lang="es-ES" sz="1600" dirty="0"/>
              <a:t>Recibir, tramitar y resolver las solicitudes de autorización y certificación que soliciten los usuarios. </a:t>
            </a:r>
          </a:p>
          <a:p>
            <a:pPr marL="742950" lvl="1" indent="-285750" algn="just">
              <a:buFont typeface="Arial" panose="020B0604020202020204" pitchFamily="34" charset="0"/>
              <a:buChar char="•"/>
            </a:pPr>
            <a:r>
              <a:rPr lang="es-ES" sz="1600" dirty="0"/>
              <a:t>Vigilar porque se realicen las visitas de evaluación con los grupos fiscalizadores de acuerdo a la autorización motivo de evaluar. </a:t>
            </a:r>
          </a:p>
          <a:p>
            <a:pPr marL="742950" lvl="1" indent="-285750" algn="just">
              <a:buFont typeface="Arial" panose="020B0604020202020204" pitchFamily="34" charset="0"/>
              <a:buChar char="•"/>
            </a:pPr>
            <a:r>
              <a:rPr lang="es-ES" sz="1600" dirty="0"/>
              <a:t>Impulsar la creación, mantenimiento y promoción de la red de personas, entes y ensayos de laboratorios autorizados o acreditados por el SENASA</a:t>
            </a:r>
            <a:r>
              <a:rPr lang="es-ES" sz="1600" dirty="0" smtClean="0"/>
              <a:t>.</a:t>
            </a:r>
          </a:p>
          <a:p>
            <a:pPr marL="742950" lvl="1" indent="-285750" algn="just">
              <a:buFont typeface="Arial" panose="020B0604020202020204" pitchFamily="34" charset="0"/>
              <a:buChar char="•"/>
            </a:pPr>
            <a:r>
              <a:rPr lang="es-ES" sz="1600" dirty="0"/>
              <a:t>Recibir y atender las denuncias de incumplimiento de requisitos por las personas y entes oficializados y establecer las medidas de enmienda que procedan. </a:t>
            </a:r>
            <a:endParaRPr lang="es-ES" sz="1600" dirty="0" smtClean="0"/>
          </a:p>
          <a:p>
            <a:pPr marL="742950" lvl="1" indent="-285750" algn="just">
              <a:buFont typeface="Arial" panose="020B0604020202020204" pitchFamily="34" charset="0"/>
              <a:buChar char="•"/>
            </a:pPr>
            <a:r>
              <a:rPr lang="es-ES" sz="1600" dirty="0"/>
              <a:t>Mantener actualizado los registros de personal, ensayos y sus Laboratorios responsables autorizados. </a:t>
            </a:r>
          </a:p>
          <a:p>
            <a:pPr marL="742950" lvl="1" indent="-285750" algn="just">
              <a:buFont typeface="Arial" panose="020B0604020202020204" pitchFamily="34" charset="0"/>
              <a:buChar char="•"/>
            </a:pPr>
            <a:r>
              <a:rPr lang="es-ES" sz="1600" dirty="0"/>
              <a:t>Archivar y custodiar la documentación emanada del proceso de autorización. </a:t>
            </a:r>
          </a:p>
          <a:p>
            <a:pPr marL="742950" lvl="1" indent="-285750" algn="just">
              <a:buFont typeface="Arial" panose="020B0604020202020204" pitchFamily="34" charset="0"/>
              <a:buChar char="•"/>
            </a:pPr>
            <a:r>
              <a:rPr lang="es-ES" sz="1600" dirty="0"/>
              <a:t>Cualquier otro que le asigne la Dirección General del SENASA y que </a:t>
            </a:r>
            <a:r>
              <a:rPr lang="es-ES" sz="1600" dirty="0" smtClean="0"/>
              <a:t>sea pertinente </a:t>
            </a:r>
            <a:r>
              <a:rPr lang="es-ES" sz="1600" dirty="0"/>
              <a:t>a los principios de la autorización. </a:t>
            </a:r>
          </a:p>
        </p:txBody>
      </p:sp>
    </p:spTree>
    <p:extLst>
      <p:ext uri="{BB962C8B-B14F-4D97-AF65-F5344CB8AC3E}">
        <p14:creationId xmlns:p14="http://schemas.microsoft.com/office/powerpoint/2010/main" val="1516633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70058"/>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13" name="CuadroTexto 12">
            <a:extLst>
              <a:ext uri="{FF2B5EF4-FFF2-40B4-BE49-F238E27FC236}">
                <a16:creationId xmlns="" xmlns:a16="http://schemas.microsoft.com/office/drawing/2014/main" id="{76B4826D-CAAB-4FF3-A3CB-8637A71451B1}"/>
              </a:ext>
            </a:extLst>
          </p:cNvPr>
          <p:cNvSpPr txBox="1"/>
          <p:nvPr/>
        </p:nvSpPr>
        <p:spPr>
          <a:xfrm>
            <a:off x="2464905" y="2659559"/>
            <a:ext cx="4967012" cy="769441"/>
          </a:xfrm>
          <a:prstGeom prst="rect">
            <a:avLst/>
          </a:prstGeom>
          <a:noFill/>
        </p:spPr>
        <p:txBody>
          <a:bodyPr wrap="square" rtlCol="0">
            <a:spAutoFit/>
          </a:bodyPr>
          <a:lstStyle/>
          <a:p>
            <a:r>
              <a:rPr lang="es-HN" sz="4400" b="1" dirty="0">
                <a:solidFill>
                  <a:srgbClr val="2FAEBF"/>
                </a:solidFill>
                <a:latin typeface="Pluto Sans  regular"/>
              </a:rPr>
              <a:t>MUCHAS GRACIAS </a:t>
            </a:r>
          </a:p>
        </p:txBody>
      </p:sp>
    </p:spTree>
    <p:extLst>
      <p:ext uri="{BB962C8B-B14F-4D97-AF65-F5344CB8AC3E}">
        <p14:creationId xmlns:p14="http://schemas.microsoft.com/office/powerpoint/2010/main" val="4104932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3512</TotalTime>
  <Words>790</Words>
  <Application>Microsoft Office PowerPoint</Application>
  <PresentationFormat>Presentación en pantalla (4:3)</PresentationFormat>
  <Paragraphs>52</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Calibri</vt:lpstr>
      <vt:lpstr>Calibri Light</vt:lpstr>
      <vt:lpstr>Pluto Sans  regular</vt:lpstr>
      <vt:lpstr>Trajan Pro</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EDITOR</dc:creator>
  <cp:lastModifiedBy>Howard Padgett</cp:lastModifiedBy>
  <cp:revision>165</cp:revision>
  <dcterms:created xsi:type="dcterms:W3CDTF">2022-02-02T18:29:13Z</dcterms:created>
  <dcterms:modified xsi:type="dcterms:W3CDTF">2022-04-21T18:01:27Z</dcterms:modified>
</cp:coreProperties>
</file>